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20.jpg" ContentType="image/png"/>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74" r:id="rId2"/>
    <p:sldId id="269" r:id="rId3"/>
    <p:sldId id="277" r:id="rId4"/>
    <p:sldId id="284" r:id="rId5"/>
    <p:sldId id="281" r:id="rId6"/>
    <p:sldId id="285" r:id="rId7"/>
    <p:sldId id="288" r:id="rId8"/>
    <p:sldId id="289" r:id="rId9"/>
    <p:sldId id="294" r:id="rId10"/>
    <p:sldId id="296" r:id="rId11"/>
    <p:sldId id="295" r:id="rId12"/>
    <p:sldId id="287" r:id="rId13"/>
    <p:sldId id="279" r:id="rId14"/>
    <p:sldId id="290" r:id="rId15"/>
    <p:sldId id="291" r:id="rId16"/>
    <p:sldId id="286" r:id="rId17"/>
    <p:sldId id="292" r:id="rId18"/>
    <p:sldId id="283" r:id="rId19"/>
    <p:sldId id="293" r:id="rId20"/>
    <p:sldId id="278"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1935" userDrawn="1">
          <p15:clr>
            <a:srgbClr val="A4A3A4"/>
          </p15:clr>
        </p15:guide>
        <p15:guide id="3" pos="642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621"/>
    <a:srgbClr val="00071E"/>
    <a:srgbClr val="000F52"/>
    <a:srgbClr val="0139A4"/>
    <a:srgbClr val="70848E"/>
    <a:srgbClr val="1550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71"/>
  </p:normalViewPr>
  <p:slideViewPr>
    <p:cSldViewPr snapToGrid="0" showGuides="1">
      <p:cViewPr varScale="1">
        <p:scale>
          <a:sx n="81" d="100"/>
          <a:sy n="81" d="100"/>
        </p:scale>
        <p:origin x="115" y="67"/>
      </p:cViewPr>
      <p:guideLst>
        <p:guide orient="horz" pos="2160"/>
        <p:guide pos="1935"/>
        <p:guide pos="6425"/>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E6EF67-8AE7-4C5C-A562-0CF8360DA8D3}" type="datetimeFigureOut">
              <a:rPr lang="zh-CN" altLang="en-US" smtClean="0"/>
              <a:t>2019/8/18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87A5CD-686C-4D72-B8A7-F9EF9283E74B}" type="slidenum">
              <a:rPr lang="zh-CN" altLang="en-US" smtClean="0"/>
              <a:t>‹#›</a:t>
            </a:fld>
            <a:endParaRPr lang="zh-CN" altLang="en-US"/>
          </a:p>
        </p:txBody>
      </p:sp>
    </p:spTree>
    <p:extLst>
      <p:ext uri="{BB962C8B-B14F-4D97-AF65-F5344CB8AC3E}">
        <p14:creationId xmlns:p14="http://schemas.microsoft.com/office/powerpoint/2010/main" val="1968565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D687A5CD-686C-4D72-B8A7-F9EF9283E74B}" type="slidenum">
              <a:rPr lang="zh-CN" altLang="en-US" smtClean="0"/>
              <a:t>2</a:t>
            </a:fld>
            <a:endParaRPr lang="zh-CN" altLang="en-US"/>
          </a:p>
        </p:txBody>
      </p:sp>
    </p:spTree>
    <p:extLst>
      <p:ext uri="{BB962C8B-B14F-4D97-AF65-F5344CB8AC3E}">
        <p14:creationId xmlns:p14="http://schemas.microsoft.com/office/powerpoint/2010/main" val="1075754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687A5CD-686C-4D72-B8A7-F9EF9283E74B}" type="slidenum">
              <a:rPr lang="zh-CN" altLang="en-US" smtClean="0"/>
              <a:t>6</a:t>
            </a:fld>
            <a:endParaRPr lang="zh-CN" altLang="en-US"/>
          </a:p>
        </p:txBody>
      </p:sp>
    </p:spTree>
    <p:extLst>
      <p:ext uri="{BB962C8B-B14F-4D97-AF65-F5344CB8AC3E}">
        <p14:creationId xmlns:p14="http://schemas.microsoft.com/office/powerpoint/2010/main" val="2712197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687A5CD-686C-4D72-B8A7-F9EF9283E74B}" type="slidenum">
              <a:rPr lang="zh-CN" altLang="en-US" smtClean="0"/>
              <a:t>7</a:t>
            </a:fld>
            <a:endParaRPr lang="zh-CN" altLang="en-US"/>
          </a:p>
        </p:txBody>
      </p:sp>
    </p:spTree>
    <p:extLst>
      <p:ext uri="{BB962C8B-B14F-4D97-AF65-F5344CB8AC3E}">
        <p14:creationId xmlns:p14="http://schemas.microsoft.com/office/powerpoint/2010/main" val="1478310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687A5CD-686C-4D72-B8A7-F9EF9283E74B}" type="slidenum">
              <a:rPr lang="zh-CN" altLang="en-US" smtClean="0"/>
              <a:t>8</a:t>
            </a:fld>
            <a:endParaRPr lang="zh-CN" altLang="en-US"/>
          </a:p>
        </p:txBody>
      </p:sp>
    </p:spTree>
    <p:extLst>
      <p:ext uri="{BB962C8B-B14F-4D97-AF65-F5344CB8AC3E}">
        <p14:creationId xmlns:p14="http://schemas.microsoft.com/office/powerpoint/2010/main" val="991255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mn-lt"/>
                <a:ea typeface="+mn-ea"/>
                <a:cs typeface="+mn-cs"/>
              </a:rPr>
              <a:t>上图中（</a:t>
            </a:r>
            <a:r>
              <a:rPr lang="en-US" altLang="zh-CN" sz="1200" b="0" i="0" u="none" strike="noStrike" kern="1200" baseline="0" dirty="0">
                <a:solidFill>
                  <a:schemeClr val="tx1"/>
                </a:solidFill>
                <a:latin typeface="+mn-lt"/>
                <a:ea typeface="+mn-ea"/>
                <a:cs typeface="+mn-cs"/>
              </a:rPr>
              <a:t>a</a:t>
            </a:r>
            <a:r>
              <a:rPr lang="zh-CN" altLang="en-US" sz="1200" b="0" i="0" u="none" strike="noStrike" kern="1200" baseline="0" dirty="0">
                <a:solidFill>
                  <a:schemeClr val="tx1"/>
                </a:solidFill>
                <a:latin typeface="+mn-lt"/>
                <a:ea typeface="+mn-ea"/>
                <a:cs typeface="+mn-cs"/>
              </a:rPr>
              <a:t>）给出了马路的实景照片，路宽度为</a:t>
            </a:r>
            <a:r>
              <a:rPr lang="en-US" altLang="zh-CN" sz="1200" b="0" i="0" u="none" strike="noStrike" kern="1200" baseline="0" dirty="0">
                <a:solidFill>
                  <a:schemeClr val="tx1"/>
                </a:solidFill>
                <a:latin typeface="+mn-lt"/>
                <a:ea typeface="+mn-ea"/>
                <a:cs typeface="+mn-cs"/>
              </a:rPr>
              <a:t>10</a:t>
            </a:r>
          </a:p>
          <a:p>
            <a:r>
              <a:rPr lang="zh-CN" altLang="en-US" sz="1200" b="0" i="0" u="none" strike="noStrike" kern="1200" baseline="0" dirty="0">
                <a:solidFill>
                  <a:schemeClr val="tx1"/>
                </a:solidFill>
                <a:latin typeface="+mn-lt"/>
                <a:ea typeface="+mn-ea"/>
                <a:cs typeface="+mn-cs"/>
              </a:rPr>
              <a:t>米，路边存在着两排树木以及建筑物，空旷的室外条</a:t>
            </a:r>
          </a:p>
          <a:p>
            <a:r>
              <a:rPr lang="zh-CN" altLang="en-US" sz="1200" b="0" i="0" u="none" strike="noStrike" kern="1200" baseline="0" dirty="0">
                <a:solidFill>
                  <a:schemeClr val="tx1"/>
                </a:solidFill>
                <a:latin typeface="+mn-lt"/>
                <a:ea typeface="+mn-ea"/>
                <a:cs typeface="+mn-cs"/>
              </a:rPr>
              <a:t>件使得可见卫星数以及信号质量都足够提供有效的定</a:t>
            </a:r>
          </a:p>
          <a:p>
            <a:r>
              <a:rPr lang="zh-CN" altLang="en-US" sz="1200" b="0" i="0" u="none" strike="noStrike" kern="1200" baseline="0" dirty="0">
                <a:solidFill>
                  <a:schemeClr val="tx1"/>
                </a:solidFill>
                <a:latin typeface="+mn-lt"/>
                <a:ea typeface="+mn-ea"/>
                <a:cs typeface="+mn-cs"/>
              </a:rPr>
              <a:t>位结果</a:t>
            </a:r>
            <a:endParaRPr lang="zh-CN" altLang="en-US" dirty="0"/>
          </a:p>
        </p:txBody>
      </p:sp>
      <p:sp>
        <p:nvSpPr>
          <p:cNvPr id="4" name="灯片编号占位符 3"/>
          <p:cNvSpPr>
            <a:spLocks noGrp="1"/>
          </p:cNvSpPr>
          <p:nvPr>
            <p:ph type="sldNum" sz="quarter" idx="5"/>
          </p:nvPr>
        </p:nvSpPr>
        <p:spPr/>
        <p:txBody>
          <a:bodyPr/>
          <a:lstStyle/>
          <a:p>
            <a:fld id="{D687A5CD-686C-4D72-B8A7-F9EF9283E74B}" type="slidenum">
              <a:rPr lang="zh-CN" altLang="en-US" smtClean="0"/>
              <a:t>15</a:t>
            </a:fld>
            <a:endParaRPr lang="zh-CN" altLang="en-US"/>
          </a:p>
        </p:txBody>
      </p:sp>
    </p:spTree>
    <p:extLst>
      <p:ext uri="{BB962C8B-B14F-4D97-AF65-F5344CB8AC3E}">
        <p14:creationId xmlns:p14="http://schemas.microsoft.com/office/powerpoint/2010/main" val="301829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mn-lt"/>
                <a:ea typeface="+mn-ea"/>
                <a:cs typeface="+mn-cs"/>
              </a:rPr>
              <a:t>上图中（</a:t>
            </a:r>
            <a:r>
              <a:rPr lang="en-US" altLang="zh-CN" sz="1200" b="0" i="0" u="none" strike="noStrike" kern="1200" baseline="0" dirty="0">
                <a:solidFill>
                  <a:schemeClr val="tx1"/>
                </a:solidFill>
                <a:latin typeface="+mn-lt"/>
                <a:ea typeface="+mn-ea"/>
                <a:cs typeface="+mn-cs"/>
              </a:rPr>
              <a:t>a</a:t>
            </a:r>
            <a:r>
              <a:rPr lang="zh-CN" altLang="en-US" sz="1200" b="0" i="0" u="none" strike="noStrike" kern="1200" baseline="0" dirty="0">
                <a:solidFill>
                  <a:schemeClr val="tx1"/>
                </a:solidFill>
                <a:latin typeface="+mn-lt"/>
                <a:ea typeface="+mn-ea"/>
                <a:cs typeface="+mn-cs"/>
              </a:rPr>
              <a:t>）给出了马路的实景照片，路宽度为</a:t>
            </a:r>
            <a:r>
              <a:rPr lang="en-US" altLang="zh-CN" sz="1200" b="0" i="0" u="none" strike="noStrike" kern="1200" baseline="0" dirty="0">
                <a:solidFill>
                  <a:schemeClr val="tx1"/>
                </a:solidFill>
                <a:latin typeface="+mn-lt"/>
                <a:ea typeface="+mn-ea"/>
                <a:cs typeface="+mn-cs"/>
              </a:rPr>
              <a:t>10</a:t>
            </a:r>
          </a:p>
          <a:p>
            <a:r>
              <a:rPr lang="zh-CN" altLang="en-US" sz="1200" b="0" i="0" u="none" strike="noStrike" kern="1200" baseline="0" dirty="0">
                <a:solidFill>
                  <a:schemeClr val="tx1"/>
                </a:solidFill>
                <a:latin typeface="+mn-lt"/>
                <a:ea typeface="+mn-ea"/>
                <a:cs typeface="+mn-cs"/>
              </a:rPr>
              <a:t>米，路边存在着两排树木以及建筑物，空旷的室外条</a:t>
            </a:r>
          </a:p>
          <a:p>
            <a:r>
              <a:rPr lang="zh-CN" altLang="en-US" sz="1200" b="0" i="0" u="none" strike="noStrike" kern="1200" baseline="0" dirty="0">
                <a:solidFill>
                  <a:schemeClr val="tx1"/>
                </a:solidFill>
                <a:latin typeface="+mn-lt"/>
                <a:ea typeface="+mn-ea"/>
                <a:cs typeface="+mn-cs"/>
              </a:rPr>
              <a:t>件使得可见卫星数以及信号质量都足够提供有效的定</a:t>
            </a:r>
          </a:p>
          <a:p>
            <a:r>
              <a:rPr lang="zh-CN" altLang="en-US" sz="1200" b="0" i="0" u="none" strike="noStrike" kern="1200" baseline="0" dirty="0">
                <a:solidFill>
                  <a:schemeClr val="tx1"/>
                </a:solidFill>
                <a:latin typeface="+mn-lt"/>
                <a:ea typeface="+mn-ea"/>
                <a:cs typeface="+mn-cs"/>
              </a:rPr>
              <a:t>位结果</a:t>
            </a:r>
            <a:endParaRPr lang="zh-CN" altLang="en-US" dirty="0"/>
          </a:p>
        </p:txBody>
      </p:sp>
      <p:sp>
        <p:nvSpPr>
          <p:cNvPr id="4" name="灯片编号占位符 3"/>
          <p:cNvSpPr>
            <a:spLocks noGrp="1"/>
          </p:cNvSpPr>
          <p:nvPr>
            <p:ph type="sldNum" sz="quarter" idx="5"/>
          </p:nvPr>
        </p:nvSpPr>
        <p:spPr/>
        <p:txBody>
          <a:bodyPr/>
          <a:lstStyle/>
          <a:p>
            <a:fld id="{D687A5CD-686C-4D72-B8A7-F9EF9283E74B}" type="slidenum">
              <a:rPr lang="zh-CN" altLang="en-US" smtClean="0"/>
              <a:t>16</a:t>
            </a:fld>
            <a:endParaRPr lang="zh-CN" altLang="en-US"/>
          </a:p>
        </p:txBody>
      </p:sp>
    </p:spTree>
    <p:extLst>
      <p:ext uri="{BB962C8B-B14F-4D97-AF65-F5344CB8AC3E}">
        <p14:creationId xmlns:p14="http://schemas.microsoft.com/office/powerpoint/2010/main" val="2323743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201E1C62-46BC-4110-B16C-D18904526FD0}"/>
              </a:ext>
            </a:extLst>
          </p:cNvPr>
          <p:cNvSpPr>
            <a:spLocks noGrp="1"/>
          </p:cNvSpPr>
          <p:nvPr>
            <p:ph type="dt" sz="half" idx="10"/>
          </p:nvPr>
        </p:nvSpPr>
        <p:spPr/>
        <p:txBody>
          <a:bodyPr/>
          <a:lstStyle/>
          <a:p>
            <a:fld id="{817E664F-D46D-4ED1-BE50-1B41C484F991}" type="datetimeFigureOut">
              <a:rPr lang="zh-CN" altLang="en-US" smtClean="0"/>
              <a:t>2019/8/18</a:t>
            </a:fld>
            <a:endParaRPr lang="zh-CN" altLang="en-US"/>
          </a:p>
        </p:txBody>
      </p:sp>
    </p:spTree>
    <p:extLst>
      <p:ext uri="{BB962C8B-B14F-4D97-AF65-F5344CB8AC3E}">
        <p14:creationId xmlns:p14="http://schemas.microsoft.com/office/powerpoint/2010/main" val="205390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18192A-B9F2-4ECC-8FD0-199877B64B19}"/>
              </a:ext>
            </a:extLst>
          </p:cNvPr>
          <p:cNvSpPr>
            <a:spLocks noGrp="1"/>
          </p:cNvSpPr>
          <p:nvPr>
            <p:ph type="title"/>
          </p:nvPr>
        </p:nvSpPr>
        <p:spPr>
          <a:xfrm>
            <a:off x="838200" y="365129"/>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B94AB14-A316-47AF-A915-4E2126CF58C7}"/>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F91E3E4-D464-4FD0-A0C8-B13B1FF191DD}"/>
              </a:ext>
            </a:extLst>
          </p:cNvPr>
          <p:cNvSpPr>
            <a:spLocks noGrp="1"/>
          </p:cNvSpPr>
          <p:nvPr>
            <p:ph type="dt" sz="half" idx="10"/>
          </p:nvPr>
        </p:nvSpPr>
        <p:spPr/>
        <p:txBody>
          <a:bodyPr/>
          <a:lstStyle/>
          <a:p>
            <a:fld id="{817E664F-D46D-4ED1-BE50-1B41C484F991}" type="datetimeFigureOut">
              <a:rPr lang="zh-CN" altLang="en-US" smtClean="0"/>
              <a:t>2019/8/18</a:t>
            </a:fld>
            <a:endParaRPr lang="zh-CN" altLang="en-US"/>
          </a:p>
        </p:txBody>
      </p:sp>
      <p:sp>
        <p:nvSpPr>
          <p:cNvPr id="5" name="页脚占位符 4">
            <a:extLst>
              <a:ext uri="{FF2B5EF4-FFF2-40B4-BE49-F238E27FC236}">
                <a16:creationId xmlns:a16="http://schemas.microsoft.com/office/drawing/2014/main" id="{42DFCC68-3113-42B4-8593-518254019AE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93C4517-1B11-4123-88A6-6209FE20F7A6}"/>
              </a:ext>
            </a:extLst>
          </p:cNvPr>
          <p:cNvSpPr>
            <a:spLocks noGrp="1"/>
          </p:cNvSpPr>
          <p:nvPr>
            <p:ph type="sldNum" sz="quarter" idx="12"/>
          </p:nvPr>
        </p:nvSpPr>
        <p:spPr/>
        <p:txBody>
          <a:bodyPr/>
          <a:lstStyle/>
          <a:p>
            <a:fld id="{41A13F28-B422-4697-A6C6-0481BCF9E020}" type="slidenum">
              <a:rPr lang="zh-CN" altLang="en-US" smtClean="0"/>
              <a:t>‹#›</a:t>
            </a:fld>
            <a:endParaRPr lang="zh-CN" altLang="en-US"/>
          </a:p>
        </p:txBody>
      </p:sp>
    </p:spTree>
    <p:extLst>
      <p:ext uri="{BB962C8B-B14F-4D97-AF65-F5344CB8AC3E}">
        <p14:creationId xmlns:p14="http://schemas.microsoft.com/office/powerpoint/2010/main" val="4294491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90A0F45-AC26-4F06-B68E-5B5D2A409EF4}"/>
              </a:ext>
            </a:extLst>
          </p:cNvPr>
          <p:cNvSpPr>
            <a:spLocks noGrp="1"/>
          </p:cNvSpPr>
          <p:nvPr>
            <p:ph type="title" orient="vert"/>
          </p:nvPr>
        </p:nvSpPr>
        <p:spPr>
          <a:xfrm>
            <a:off x="8724902"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5A6481E-8F2D-4007-BBA7-68FE14758456}"/>
              </a:ext>
            </a:extLst>
          </p:cNvPr>
          <p:cNvSpPr>
            <a:spLocks noGrp="1"/>
          </p:cNvSpPr>
          <p:nvPr>
            <p:ph type="body" orient="vert" idx="1"/>
          </p:nvPr>
        </p:nvSpPr>
        <p:spPr>
          <a:xfrm>
            <a:off x="838202"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6058411-74B9-4EF3-B18F-F2683511DAE0}"/>
              </a:ext>
            </a:extLst>
          </p:cNvPr>
          <p:cNvSpPr>
            <a:spLocks noGrp="1"/>
          </p:cNvSpPr>
          <p:nvPr>
            <p:ph type="dt" sz="half" idx="10"/>
          </p:nvPr>
        </p:nvSpPr>
        <p:spPr/>
        <p:txBody>
          <a:bodyPr/>
          <a:lstStyle/>
          <a:p>
            <a:fld id="{817E664F-D46D-4ED1-BE50-1B41C484F991}" type="datetimeFigureOut">
              <a:rPr lang="zh-CN" altLang="en-US" smtClean="0"/>
              <a:t>2019/8/18</a:t>
            </a:fld>
            <a:endParaRPr lang="zh-CN" altLang="en-US"/>
          </a:p>
        </p:txBody>
      </p:sp>
      <p:sp>
        <p:nvSpPr>
          <p:cNvPr id="5" name="页脚占位符 4">
            <a:extLst>
              <a:ext uri="{FF2B5EF4-FFF2-40B4-BE49-F238E27FC236}">
                <a16:creationId xmlns:a16="http://schemas.microsoft.com/office/drawing/2014/main" id="{01BDF0BA-10D2-4C4A-9D3A-98329EA4E71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16893B7-A3A7-4227-A007-18C5088C9163}"/>
              </a:ext>
            </a:extLst>
          </p:cNvPr>
          <p:cNvSpPr>
            <a:spLocks noGrp="1"/>
          </p:cNvSpPr>
          <p:nvPr>
            <p:ph type="sldNum" sz="quarter" idx="12"/>
          </p:nvPr>
        </p:nvSpPr>
        <p:spPr/>
        <p:txBody>
          <a:bodyPr/>
          <a:lstStyle/>
          <a:p>
            <a:fld id="{41A13F28-B422-4697-A6C6-0481BCF9E020}" type="slidenum">
              <a:rPr lang="zh-CN" altLang="en-US" smtClean="0"/>
              <a:t>‹#›</a:t>
            </a:fld>
            <a:endParaRPr lang="zh-CN" altLang="en-US"/>
          </a:p>
        </p:txBody>
      </p:sp>
    </p:spTree>
    <p:extLst>
      <p:ext uri="{BB962C8B-B14F-4D97-AF65-F5344CB8AC3E}">
        <p14:creationId xmlns:p14="http://schemas.microsoft.com/office/powerpoint/2010/main" val="1792092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8BAE1C-4580-4B2E-899A-76A1C250ADC7}"/>
              </a:ext>
            </a:extLst>
          </p:cNvPr>
          <p:cNvSpPr>
            <a:spLocks noGrp="1"/>
          </p:cNvSpPr>
          <p:nvPr>
            <p:ph type="title"/>
          </p:nvPr>
        </p:nvSpPr>
        <p:spPr>
          <a:xfrm>
            <a:off x="838200" y="365129"/>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0D85611-B49A-4256-89FA-0E08B05F5454}"/>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9999C59-ACB6-4467-A21C-8AF730BB826B}"/>
              </a:ext>
            </a:extLst>
          </p:cNvPr>
          <p:cNvSpPr>
            <a:spLocks noGrp="1"/>
          </p:cNvSpPr>
          <p:nvPr>
            <p:ph type="dt" sz="half" idx="10"/>
          </p:nvPr>
        </p:nvSpPr>
        <p:spPr/>
        <p:txBody>
          <a:bodyPr/>
          <a:lstStyle/>
          <a:p>
            <a:fld id="{817E664F-D46D-4ED1-BE50-1B41C484F991}" type="datetimeFigureOut">
              <a:rPr lang="zh-CN" altLang="en-US" smtClean="0"/>
              <a:t>2019/8/18</a:t>
            </a:fld>
            <a:endParaRPr lang="zh-CN" altLang="en-US"/>
          </a:p>
        </p:txBody>
      </p:sp>
      <p:sp>
        <p:nvSpPr>
          <p:cNvPr id="5" name="页脚占位符 4">
            <a:extLst>
              <a:ext uri="{FF2B5EF4-FFF2-40B4-BE49-F238E27FC236}">
                <a16:creationId xmlns:a16="http://schemas.microsoft.com/office/drawing/2014/main" id="{FA369EE0-C47E-42B3-A276-237EC233123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F344AE9-21C0-481A-9835-6948C4226461}"/>
              </a:ext>
            </a:extLst>
          </p:cNvPr>
          <p:cNvSpPr>
            <a:spLocks noGrp="1"/>
          </p:cNvSpPr>
          <p:nvPr>
            <p:ph type="sldNum" sz="quarter" idx="12"/>
          </p:nvPr>
        </p:nvSpPr>
        <p:spPr/>
        <p:txBody>
          <a:bodyPr/>
          <a:lstStyle/>
          <a:p>
            <a:fld id="{41A13F28-B422-4697-A6C6-0481BCF9E020}" type="slidenum">
              <a:rPr lang="zh-CN" altLang="en-US" smtClean="0"/>
              <a:t>‹#›</a:t>
            </a:fld>
            <a:endParaRPr lang="zh-CN" altLang="en-US"/>
          </a:p>
        </p:txBody>
      </p:sp>
    </p:spTree>
    <p:extLst>
      <p:ext uri="{BB962C8B-B14F-4D97-AF65-F5344CB8AC3E}">
        <p14:creationId xmlns:p14="http://schemas.microsoft.com/office/powerpoint/2010/main" val="526602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F6E1E5-49B2-4E06-8F9A-8A405227B69D}"/>
              </a:ext>
            </a:extLst>
          </p:cNvPr>
          <p:cNvSpPr>
            <a:spLocks noGrp="1"/>
          </p:cNvSpPr>
          <p:nvPr>
            <p:ph type="title"/>
          </p:nvPr>
        </p:nvSpPr>
        <p:spPr>
          <a:xfrm>
            <a:off x="831851" y="1709742"/>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20ED673-D12B-45EF-AEA9-C47380545A47}"/>
              </a:ext>
            </a:extLst>
          </p:cNvPr>
          <p:cNvSpPr>
            <a:spLocks noGrp="1"/>
          </p:cNvSpPr>
          <p:nvPr>
            <p:ph type="body" idx="1"/>
          </p:nvPr>
        </p:nvSpPr>
        <p:spPr>
          <a:xfrm>
            <a:off x="831851" y="4589467"/>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F74117BF-8881-4F7C-8FCF-30ED2234F3B4}"/>
              </a:ext>
            </a:extLst>
          </p:cNvPr>
          <p:cNvSpPr>
            <a:spLocks noGrp="1"/>
          </p:cNvSpPr>
          <p:nvPr>
            <p:ph type="dt" sz="half" idx="10"/>
          </p:nvPr>
        </p:nvSpPr>
        <p:spPr/>
        <p:txBody>
          <a:bodyPr/>
          <a:lstStyle/>
          <a:p>
            <a:fld id="{817E664F-D46D-4ED1-BE50-1B41C484F991}" type="datetimeFigureOut">
              <a:rPr lang="zh-CN" altLang="en-US" smtClean="0"/>
              <a:t>2019/8/18</a:t>
            </a:fld>
            <a:endParaRPr lang="zh-CN" altLang="en-US"/>
          </a:p>
        </p:txBody>
      </p:sp>
      <p:sp>
        <p:nvSpPr>
          <p:cNvPr id="5" name="页脚占位符 4">
            <a:extLst>
              <a:ext uri="{FF2B5EF4-FFF2-40B4-BE49-F238E27FC236}">
                <a16:creationId xmlns:a16="http://schemas.microsoft.com/office/drawing/2014/main" id="{E7AF0404-FAAE-407F-9573-A5731425177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391A72D-800B-4757-B82E-06D41587F1C8}"/>
              </a:ext>
            </a:extLst>
          </p:cNvPr>
          <p:cNvSpPr>
            <a:spLocks noGrp="1"/>
          </p:cNvSpPr>
          <p:nvPr>
            <p:ph type="sldNum" sz="quarter" idx="12"/>
          </p:nvPr>
        </p:nvSpPr>
        <p:spPr/>
        <p:txBody>
          <a:bodyPr/>
          <a:lstStyle/>
          <a:p>
            <a:fld id="{41A13F28-B422-4697-A6C6-0481BCF9E020}" type="slidenum">
              <a:rPr lang="zh-CN" altLang="en-US" smtClean="0"/>
              <a:t>‹#›</a:t>
            </a:fld>
            <a:endParaRPr lang="zh-CN" altLang="en-US"/>
          </a:p>
        </p:txBody>
      </p:sp>
    </p:spTree>
    <p:extLst>
      <p:ext uri="{BB962C8B-B14F-4D97-AF65-F5344CB8AC3E}">
        <p14:creationId xmlns:p14="http://schemas.microsoft.com/office/powerpoint/2010/main" val="499913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CE4333-EC35-431D-A618-9EAA26034A20}"/>
              </a:ext>
            </a:extLst>
          </p:cNvPr>
          <p:cNvSpPr>
            <a:spLocks noGrp="1"/>
          </p:cNvSpPr>
          <p:nvPr>
            <p:ph type="title"/>
          </p:nvPr>
        </p:nvSpPr>
        <p:spPr>
          <a:xfrm>
            <a:off x="838200" y="365129"/>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89EF10F-E786-40FB-8A48-FFBA2209BBFD}"/>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FF92012F-0BCC-475A-861B-2C7499CF6C9C}"/>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F54B80AB-862A-4ED3-9D3F-017016FB4E93}"/>
              </a:ext>
            </a:extLst>
          </p:cNvPr>
          <p:cNvSpPr>
            <a:spLocks noGrp="1"/>
          </p:cNvSpPr>
          <p:nvPr>
            <p:ph type="dt" sz="half" idx="10"/>
          </p:nvPr>
        </p:nvSpPr>
        <p:spPr/>
        <p:txBody>
          <a:bodyPr/>
          <a:lstStyle/>
          <a:p>
            <a:fld id="{817E664F-D46D-4ED1-BE50-1B41C484F991}" type="datetimeFigureOut">
              <a:rPr lang="zh-CN" altLang="en-US" smtClean="0"/>
              <a:t>2019/8/18</a:t>
            </a:fld>
            <a:endParaRPr lang="zh-CN" altLang="en-US"/>
          </a:p>
        </p:txBody>
      </p:sp>
      <p:sp>
        <p:nvSpPr>
          <p:cNvPr id="6" name="页脚占位符 5">
            <a:extLst>
              <a:ext uri="{FF2B5EF4-FFF2-40B4-BE49-F238E27FC236}">
                <a16:creationId xmlns:a16="http://schemas.microsoft.com/office/drawing/2014/main" id="{9895311D-7755-4F31-BC73-9D9E237CAC9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0C2926F-DE95-452C-8FB6-DF3E1FACEA2C}"/>
              </a:ext>
            </a:extLst>
          </p:cNvPr>
          <p:cNvSpPr>
            <a:spLocks noGrp="1"/>
          </p:cNvSpPr>
          <p:nvPr>
            <p:ph type="sldNum" sz="quarter" idx="12"/>
          </p:nvPr>
        </p:nvSpPr>
        <p:spPr/>
        <p:txBody>
          <a:bodyPr/>
          <a:lstStyle/>
          <a:p>
            <a:fld id="{41A13F28-B422-4697-A6C6-0481BCF9E020}" type="slidenum">
              <a:rPr lang="zh-CN" altLang="en-US" smtClean="0"/>
              <a:t>‹#›</a:t>
            </a:fld>
            <a:endParaRPr lang="zh-CN" altLang="en-US"/>
          </a:p>
        </p:txBody>
      </p:sp>
    </p:spTree>
    <p:extLst>
      <p:ext uri="{BB962C8B-B14F-4D97-AF65-F5344CB8AC3E}">
        <p14:creationId xmlns:p14="http://schemas.microsoft.com/office/powerpoint/2010/main" val="1598249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55171B-494F-4EFB-B569-997819B84BF4}"/>
              </a:ext>
            </a:extLst>
          </p:cNvPr>
          <p:cNvSpPr>
            <a:spLocks noGrp="1"/>
          </p:cNvSpPr>
          <p:nvPr>
            <p:ph type="title"/>
          </p:nvPr>
        </p:nvSpPr>
        <p:spPr>
          <a:xfrm>
            <a:off x="839788" y="365129"/>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AA7F6A7-EBC3-4C5A-9A05-3750546FD6B7}"/>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A9A02521-391E-4F69-B322-967B9B57B9B5}"/>
              </a:ext>
            </a:extLst>
          </p:cNvPr>
          <p:cNvSpPr>
            <a:spLocks noGrp="1"/>
          </p:cNvSpPr>
          <p:nvPr>
            <p:ph sz="half" idx="2"/>
          </p:nvPr>
        </p:nvSpPr>
        <p:spPr>
          <a:xfrm>
            <a:off x="839789"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EF89EAEC-DF17-461C-913F-A91BB9067B8E}"/>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02E7498F-7891-4D96-8A13-B642D7797F20}"/>
              </a:ext>
            </a:extLst>
          </p:cNvPr>
          <p:cNvSpPr>
            <a:spLocks noGrp="1"/>
          </p:cNvSpPr>
          <p:nvPr>
            <p:ph sz="quarter" idx="4"/>
          </p:nvPr>
        </p:nvSpPr>
        <p:spPr>
          <a:xfrm>
            <a:off x="6172202"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DF253269-F215-4282-9C8E-EC99E8138F24}"/>
              </a:ext>
            </a:extLst>
          </p:cNvPr>
          <p:cNvSpPr>
            <a:spLocks noGrp="1"/>
          </p:cNvSpPr>
          <p:nvPr>
            <p:ph type="dt" sz="half" idx="10"/>
          </p:nvPr>
        </p:nvSpPr>
        <p:spPr/>
        <p:txBody>
          <a:bodyPr/>
          <a:lstStyle/>
          <a:p>
            <a:fld id="{817E664F-D46D-4ED1-BE50-1B41C484F991}" type="datetimeFigureOut">
              <a:rPr lang="zh-CN" altLang="en-US" smtClean="0"/>
              <a:t>2019/8/18</a:t>
            </a:fld>
            <a:endParaRPr lang="zh-CN" altLang="en-US"/>
          </a:p>
        </p:txBody>
      </p:sp>
      <p:sp>
        <p:nvSpPr>
          <p:cNvPr id="8" name="页脚占位符 7">
            <a:extLst>
              <a:ext uri="{FF2B5EF4-FFF2-40B4-BE49-F238E27FC236}">
                <a16:creationId xmlns:a16="http://schemas.microsoft.com/office/drawing/2014/main" id="{038D00D6-85AA-4233-A65F-880F8928064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801B289-F4DC-4540-8EC1-8AA418AF2EDE}"/>
              </a:ext>
            </a:extLst>
          </p:cNvPr>
          <p:cNvSpPr>
            <a:spLocks noGrp="1"/>
          </p:cNvSpPr>
          <p:nvPr>
            <p:ph type="sldNum" sz="quarter" idx="12"/>
          </p:nvPr>
        </p:nvSpPr>
        <p:spPr/>
        <p:txBody>
          <a:bodyPr/>
          <a:lstStyle/>
          <a:p>
            <a:fld id="{41A13F28-B422-4697-A6C6-0481BCF9E020}" type="slidenum">
              <a:rPr lang="zh-CN" altLang="en-US" smtClean="0"/>
              <a:t>‹#›</a:t>
            </a:fld>
            <a:endParaRPr lang="zh-CN" altLang="en-US"/>
          </a:p>
        </p:txBody>
      </p:sp>
    </p:spTree>
    <p:extLst>
      <p:ext uri="{BB962C8B-B14F-4D97-AF65-F5344CB8AC3E}">
        <p14:creationId xmlns:p14="http://schemas.microsoft.com/office/powerpoint/2010/main" val="4175131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E4DBEF-68C4-4D31-A3AE-3CE1CC692C1B}"/>
              </a:ext>
            </a:extLst>
          </p:cNvPr>
          <p:cNvSpPr>
            <a:spLocks noGrp="1"/>
          </p:cNvSpPr>
          <p:nvPr>
            <p:ph type="title"/>
          </p:nvPr>
        </p:nvSpPr>
        <p:spPr>
          <a:xfrm>
            <a:off x="838200" y="365129"/>
            <a:ext cx="105156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279023D-AC84-414D-ACDA-A0574E8F7FDC}"/>
              </a:ext>
            </a:extLst>
          </p:cNvPr>
          <p:cNvSpPr>
            <a:spLocks noGrp="1"/>
          </p:cNvSpPr>
          <p:nvPr>
            <p:ph type="dt" sz="half" idx="10"/>
          </p:nvPr>
        </p:nvSpPr>
        <p:spPr/>
        <p:txBody>
          <a:bodyPr/>
          <a:lstStyle/>
          <a:p>
            <a:fld id="{817E664F-D46D-4ED1-BE50-1B41C484F991}" type="datetimeFigureOut">
              <a:rPr lang="zh-CN" altLang="en-US" smtClean="0"/>
              <a:t>2019/8/18</a:t>
            </a:fld>
            <a:endParaRPr lang="zh-CN" altLang="en-US"/>
          </a:p>
        </p:txBody>
      </p:sp>
      <p:sp>
        <p:nvSpPr>
          <p:cNvPr id="4" name="页脚占位符 3">
            <a:extLst>
              <a:ext uri="{FF2B5EF4-FFF2-40B4-BE49-F238E27FC236}">
                <a16:creationId xmlns:a16="http://schemas.microsoft.com/office/drawing/2014/main" id="{91683240-E961-4187-881D-5C8C6988193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C9B7ACA-19A3-4DF7-9145-4F35A3ABBC25}"/>
              </a:ext>
            </a:extLst>
          </p:cNvPr>
          <p:cNvSpPr>
            <a:spLocks noGrp="1"/>
          </p:cNvSpPr>
          <p:nvPr>
            <p:ph type="sldNum" sz="quarter" idx="12"/>
          </p:nvPr>
        </p:nvSpPr>
        <p:spPr/>
        <p:txBody>
          <a:bodyPr/>
          <a:lstStyle/>
          <a:p>
            <a:fld id="{41A13F28-B422-4697-A6C6-0481BCF9E020}" type="slidenum">
              <a:rPr lang="zh-CN" altLang="en-US" smtClean="0"/>
              <a:t>‹#›</a:t>
            </a:fld>
            <a:endParaRPr lang="zh-CN" altLang="en-US"/>
          </a:p>
        </p:txBody>
      </p:sp>
    </p:spTree>
    <p:extLst>
      <p:ext uri="{BB962C8B-B14F-4D97-AF65-F5344CB8AC3E}">
        <p14:creationId xmlns:p14="http://schemas.microsoft.com/office/powerpoint/2010/main" val="36377313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F534A18-10CC-4A8A-9BAD-401D3E624B9C}"/>
              </a:ext>
            </a:extLst>
          </p:cNvPr>
          <p:cNvSpPr>
            <a:spLocks noGrp="1"/>
          </p:cNvSpPr>
          <p:nvPr>
            <p:ph type="dt" sz="half" idx="10"/>
          </p:nvPr>
        </p:nvSpPr>
        <p:spPr/>
        <p:txBody>
          <a:bodyPr/>
          <a:lstStyle/>
          <a:p>
            <a:fld id="{817E664F-D46D-4ED1-BE50-1B41C484F991}" type="datetimeFigureOut">
              <a:rPr lang="zh-CN" altLang="en-US" smtClean="0"/>
              <a:t>2019/8/18</a:t>
            </a:fld>
            <a:endParaRPr lang="zh-CN" altLang="en-US"/>
          </a:p>
        </p:txBody>
      </p:sp>
      <p:sp>
        <p:nvSpPr>
          <p:cNvPr id="3" name="页脚占位符 2">
            <a:extLst>
              <a:ext uri="{FF2B5EF4-FFF2-40B4-BE49-F238E27FC236}">
                <a16:creationId xmlns:a16="http://schemas.microsoft.com/office/drawing/2014/main" id="{2C2F136D-3CAD-4B57-9550-CE0A76CCE70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6D62048-8960-4193-B8C3-40B7A6CDA058}"/>
              </a:ext>
            </a:extLst>
          </p:cNvPr>
          <p:cNvSpPr>
            <a:spLocks noGrp="1"/>
          </p:cNvSpPr>
          <p:nvPr>
            <p:ph type="sldNum" sz="quarter" idx="12"/>
          </p:nvPr>
        </p:nvSpPr>
        <p:spPr/>
        <p:txBody>
          <a:bodyPr/>
          <a:lstStyle/>
          <a:p>
            <a:fld id="{41A13F28-B422-4697-A6C6-0481BCF9E020}" type="slidenum">
              <a:rPr lang="zh-CN" altLang="en-US" smtClean="0"/>
              <a:t>‹#›</a:t>
            </a:fld>
            <a:endParaRPr lang="zh-CN" altLang="en-US"/>
          </a:p>
        </p:txBody>
      </p:sp>
    </p:spTree>
    <p:extLst>
      <p:ext uri="{BB962C8B-B14F-4D97-AF65-F5344CB8AC3E}">
        <p14:creationId xmlns:p14="http://schemas.microsoft.com/office/powerpoint/2010/main" val="192172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5FC997-A971-43B5-A98A-4A26E8D26E11}"/>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CCBF374-F198-4029-AD42-A74E88D8D9A1}"/>
              </a:ext>
            </a:extLst>
          </p:cNvPr>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9BB926BE-290B-4C78-9C8B-27CAC4F682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3BFBA807-1A20-4562-9390-2B6E23D4C805}"/>
              </a:ext>
            </a:extLst>
          </p:cNvPr>
          <p:cNvSpPr>
            <a:spLocks noGrp="1"/>
          </p:cNvSpPr>
          <p:nvPr>
            <p:ph type="dt" sz="half" idx="10"/>
          </p:nvPr>
        </p:nvSpPr>
        <p:spPr/>
        <p:txBody>
          <a:bodyPr/>
          <a:lstStyle/>
          <a:p>
            <a:fld id="{817E664F-D46D-4ED1-BE50-1B41C484F991}" type="datetimeFigureOut">
              <a:rPr lang="zh-CN" altLang="en-US" smtClean="0"/>
              <a:t>2019/8/18</a:t>
            </a:fld>
            <a:endParaRPr lang="zh-CN" altLang="en-US"/>
          </a:p>
        </p:txBody>
      </p:sp>
      <p:sp>
        <p:nvSpPr>
          <p:cNvPr id="6" name="页脚占位符 5">
            <a:extLst>
              <a:ext uri="{FF2B5EF4-FFF2-40B4-BE49-F238E27FC236}">
                <a16:creationId xmlns:a16="http://schemas.microsoft.com/office/drawing/2014/main" id="{1E59D18C-A794-4723-BFEE-0AEA448046C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85DEE8F-DA00-41E5-B385-6878BDD91AF3}"/>
              </a:ext>
            </a:extLst>
          </p:cNvPr>
          <p:cNvSpPr>
            <a:spLocks noGrp="1"/>
          </p:cNvSpPr>
          <p:nvPr>
            <p:ph type="sldNum" sz="quarter" idx="12"/>
          </p:nvPr>
        </p:nvSpPr>
        <p:spPr/>
        <p:txBody>
          <a:bodyPr/>
          <a:lstStyle/>
          <a:p>
            <a:fld id="{41A13F28-B422-4697-A6C6-0481BCF9E020}" type="slidenum">
              <a:rPr lang="zh-CN" altLang="en-US" smtClean="0"/>
              <a:t>‹#›</a:t>
            </a:fld>
            <a:endParaRPr lang="zh-CN" altLang="en-US"/>
          </a:p>
        </p:txBody>
      </p:sp>
    </p:spTree>
    <p:extLst>
      <p:ext uri="{BB962C8B-B14F-4D97-AF65-F5344CB8AC3E}">
        <p14:creationId xmlns:p14="http://schemas.microsoft.com/office/powerpoint/2010/main" val="1050925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805B18-0FFC-474D-B69A-29E28BD56D98}"/>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D1740A5-6630-453F-826C-0EA93A1AD261}"/>
              </a:ext>
            </a:extLst>
          </p:cNvPr>
          <p:cNvSpPr>
            <a:spLocks noGrp="1"/>
          </p:cNvSpPr>
          <p:nvPr>
            <p:ph type="pic" idx="1"/>
          </p:nvPr>
        </p:nvSpPr>
        <p:spPr>
          <a:xfrm>
            <a:off x="5183188" y="987429"/>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8D3F798-245F-4520-9218-806622C3C4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EBF05DFB-5880-4323-872D-71C4C2E65EDE}"/>
              </a:ext>
            </a:extLst>
          </p:cNvPr>
          <p:cNvSpPr>
            <a:spLocks noGrp="1"/>
          </p:cNvSpPr>
          <p:nvPr>
            <p:ph type="dt" sz="half" idx="10"/>
          </p:nvPr>
        </p:nvSpPr>
        <p:spPr/>
        <p:txBody>
          <a:bodyPr/>
          <a:lstStyle/>
          <a:p>
            <a:fld id="{817E664F-D46D-4ED1-BE50-1B41C484F991}" type="datetimeFigureOut">
              <a:rPr lang="zh-CN" altLang="en-US" smtClean="0"/>
              <a:t>2019/8/18</a:t>
            </a:fld>
            <a:endParaRPr lang="zh-CN" altLang="en-US"/>
          </a:p>
        </p:txBody>
      </p:sp>
      <p:sp>
        <p:nvSpPr>
          <p:cNvPr id="6" name="页脚占位符 5">
            <a:extLst>
              <a:ext uri="{FF2B5EF4-FFF2-40B4-BE49-F238E27FC236}">
                <a16:creationId xmlns:a16="http://schemas.microsoft.com/office/drawing/2014/main" id="{23D9CFFD-3430-4744-8F30-2749549626F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9A09D3C-DD1D-4F6C-9CFE-6944F7C26CD7}"/>
              </a:ext>
            </a:extLst>
          </p:cNvPr>
          <p:cNvSpPr>
            <a:spLocks noGrp="1"/>
          </p:cNvSpPr>
          <p:nvPr>
            <p:ph type="sldNum" sz="quarter" idx="12"/>
          </p:nvPr>
        </p:nvSpPr>
        <p:spPr/>
        <p:txBody>
          <a:bodyPr/>
          <a:lstStyle/>
          <a:p>
            <a:fld id="{41A13F28-B422-4697-A6C6-0481BCF9E020}" type="slidenum">
              <a:rPr lang="zh-CN" altLang="en-US" smtClean="0"/>
              <a:t>‹#›</a:t>
            </a:fld>
            <a:endParaRPr lang="zh-CN" altLang="en-US"/>
          </a:p>
        </p:txBody>
      </p:sp>
    </p:spTree>
    <p:extLst>
      <p:ext uri="{BB962C8B-B14F-4D97-AF65-F5344CB8AC3E}">
        <p14:creationId xmlns:p14="http://schemas.microsoft.com/office/powerpoint/2010/main" val="1467562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621"/>
        </a:solidFill>
        <a:effectLst/>
      </p:bgPr>
    </p:bg>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95A9BC6D-B47F-4E1F-93B1-BEF4F17F53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320A20C-BAE5-4E38-9123-3E7DEAAACC97}"/>
              </a:ext>
            </a:extLst>
          </p:cNvPr>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7E664F-D46D-4ED1-BE50-1B41C484F991}" type="datetimeFigureOut">
              <a:rPr lang="zh-CN" altLang="en-US" smtClean="0"/>
              <a:t>2019/8/18</a:t>
            </a:fld>
            <a:endParaRPr lang="zh-CN" altLang="en-US"/>
          </a:p>
        </p:txBody>
      </p:sp>
      <p:sp>
        <p:nvSpPr>
          <p:cNvPr id="5" name="页脚占位符 4">
            <a:extLst>
              <a:ext uri="{FF2B5EF4-FFF2-40B4-BE49-F238E27FC236}">
                <a16:creationId xmlns:a16="http://schemas.microsoft.com/office/drawing/2014/main" id="{0CF7D810-6EF9-492F-BBAF-1CC1BFE0A93B}"/>
              </a:ext>
            </a:extLst>
          </p:cNvPr>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736BB67-1355-4EF4-9A0E-8A5BD8B75781}"/>
              </a:ext>
            </a:extLst>
          </p:cNvPr>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A13F28-B422-4697-A6C6-0481BCF9E020}" type="slidenum">
              <a:rPr lang="zh-CN" altLang="en-US" smtClean="0"/>
              <a:t>‹#›</a:t>
            </a:fld>
            <a:endParaRPr lang="zh-CN" altLang="en-US"/>
          </a:p>
        </p:txBody>
      </p:sp>
    </p:spTree>
    <p:extLst>
      <p:ext uri="{BB962C8B-B14F-4D97-AF65-F5344CB8AC3E}">
        <p14:creationId xmlns:p14="http://schemas.microsoft.com/office/powerpoint/2010/main" val="31904421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180.png"/><Relationship Id="rId5" Type="http://schemas.openxmlformats.org/officeDocument/2006/relationships/image" Target="../media/image23.png"/><Relationship Id="rId4" Type="http://schemas.openxmlformats.org/officeDocument/2006/relationships/image" Target="../media/image160.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210.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emf"/></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jpe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emf"/><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0.png"/><Relationship Id="rId3" Type="http://schemas.openxmlformats.org/officeDocument/2006/relationships/notesSlide" Target="../notesSlides/notesSlide3.xml"/><Relationship Id="rId7" Type="http://schemas.openxmlformats.org/officeDocument/2006/relationships/image" Target="../media/image16.png"/><Relationship Id="rId12"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15.png"/><Relationship Id="rId11" Type="http://schemas.openxmlformats.org/officeDocument/2006/relationships/image" Target="../media/image13.emf"/><Relationship Id="rId5" Type="http://schemas.openxmlformats.org/officeDocument/2006/relationships/image" Target="../media/image14.png"/><Relationship Id="rId10" Type="http://schemas.openxmlformats.org/officeDocument/2006/relationships/oleObject" Target="../embeddings/oleObject1.bin"/><Relationship Id="rId4" Type="http://schemas.openxmlformats.org/officeDocument/2006/relationships/image" Target="../media/image4.jpeg"/><Relationship Id="rId9" Type="http://schemas.openxmlformats.org/officeDocument/2006/relationships/image" Target="../media/image18.png"/><Relationship Id="rId1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0.jpg"/></Relationships>
</file>

<file path=ppt/slides/_rels/slide9.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13.png"/><Relationship Id="rId7" Type="http://schemas.openxmlformats.org/officeDocument/2006/relationships/image" Target="../media/image90.png"/><Relationship Id="rId12" Type="http://schemas.openxmlformats.org/officeDocument/2006/relationships/image" Target="../media/image140.pn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80.png"/><Relationship Id="rId11" Type="http://schemas.openxmlformats.org/officeDocument/2006/relationships/image" Target="../media/image130.png"/><Relationship Id="rId5" Type="http://schemas.openxmlformats.org/officeDocument/2006/relationships/image" Target="../media/image70.png"/><Relationship Id="rId10" Type="http://schemas.openxmlformats.org/officeDocument/2006/relationships/image" Target="../media/image120.png"/><Relationship Id="rId4" Type="http://schemas.openxmlformats.org/officeDocument/2006/relationships/image" Target="../media/image141.png"/><Relationship Id="rId9" Type="http://schemas.openxmlformats.org/officeDocument/2006/relationships/image" Target="../media/image1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2" name="Picture 4" descr="C:\Users\my\Desktop\PPT模板\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689094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5500048" y="2047483"/>
            <a:ext cx="5745709" cy="4198393"/>
          </a:xfrm>
          <a:prstGeom prst="rect">
            <a:avLst/>
          </a:prstGeom>
          <a:noFill/>
        </p:spPr>
        <p:txBody>
          <a:bodyPr wrap="square" rtlCol="0">
            <a:spAutoFit/>
          </a:bodyPr>
          <a:lstStyle/>
          <a:p>
            <a:pPr indent="457200" algn="just">
              <a:lnSpc>
                <a:spcPct val="150000"/>
              </a:lnSpc>
            </a:pPr>
            <a:r>
              <a:rPr lang="en-US" altLang="zh-CN" dirty="0">
                <a:latin typeface="微软雅黑" panose="020B0503020204020204" pitchFamily="34" charset="-122"/>
                <a:ea typeface="微软雅黑" panose="020B0503020204020204" pitchFamily="34" charset="-122"/>
              </a:rPr>
              <a:t>I'm a second-year Master student at Electronic and Telecommunication in Shanghai Jiao Tong University. Previously, I completed my Bachelor degree at Telecommunication in Xidian University, Xi’an. My interests are multi-sensor fusion navigation</a:t>
            </a:r>
            <a:r>
              <a:rPr lang="en-US" altLang="zh-CN">
                <a:latin typeface="微软雅黑" panose="020B0503020204020204" pitchFamily="34" charset="-122"/>
                <a:ea typeface="微软雅黑" panose="020B0503020204020204" pitchFamily="34" charset="-122"/>
              </a:rPr>
              <a:t>, pose estimation </a:t>
            </a:r>
            <a:r>
              <a:rPr lang="en-US" altLang="zh-CN" dirty="0">
                <a:latin typeface="微软雅黑" panose="020B0503020204020204" pitchFamily="34" charset="-122"/>
                <a:ea typeface="微软雅黑" panose="020B0503020204020204" pitchFamily="34" charset="-122"/>
              </a:rPr>
              <a:t>and  GNSS double difference positioning algorithm based on low-cost devices.</a:t>
            </a:r>
          </a:p>
          <a:p>
            <a:pPr indent="457200">
              <a:lnSpc>
                <a:spcPct val="150000"/>
              </a:lnSpc>
            </a:pPr>
            <a:endParaRPr lang="en-US" altLang="zh-CN" dirty="0">
              <a:latin typeface="微软雅黑" panose="020B0503020204020204" pitchFamily="34" charset="-122"/>
              <a:ea typeface="微软雅黑" panose="020B0503020204020204" pitchFamily="34" charset="-122"/>
            </a:endParaRPr>
          </a:p>
          <a:p>
            <a:pPr indent="457200">
              <a:lnSpc>
                <a:spcPct val="150000"/>
              </a:lnSpc>
            </a:pPr>
            <a:endParaRPr lang="en-US" altLang="zh-CN" dirty="0">
              <a:latin typeface="微软雅黑" panose="020B0503020204020204" pitchFamily="34" charset="-122"/>
              <a:ea typeface="微软雅黑" panose="020B0503020204020204" pitchFamily="34" charset="-122"/>
            </a:endParaRPr>
          </a:p>
        </p:txBody>
      </p:sp>
      <p:sp>
        <p:nvSpPr>
          <p:cNvPr id="13" name="圆角矩形 12"/>
          <p:cNvSpPr/>
          <p:nvPr/>
        </p:nvSpPr>
        <p:spPr>
          <a:xfrm>
            <a:off x="5595583" y="1305358"/>
            <a:ext cx="1951631" cy="623402"/>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b="1" dirty="0" err="1">
                <a:latin typeface="微软雅黑" pitchFamily="34" charset="-122"/>
                <a:ea typeface="微软雅黑" pitchFamily="34" charset="-122"/>
              </a:rPr>
              <a:t>Zida</a:t>
            </a:r>
            <a:r>
              <a:rPr lang="en-US" altLang="zh-CN" sz="2800" b="1" dirty="0">
                <a:latin typeface="微软雅黑" pitchFamily="34" charset="-122"/>
                <a:ea typeface="微软雅黑" pitchFamily="34" charset="-122"/>
              </a:rPr>
              <a:t> Wu</a:t>
            </a:r>
            <a:endParaRPr lang="zh-CN" altLang="en-US" sz="2800" b="1" dirty="0">
              <a:latin typeface="微软雅黑" pitchFamily="34" charset="-122"/>
              <a:ea typeface="微软雅黑" pitchFamily="34" charset="-122"/>
            </a:endParaRPr>
          </a:p>
        </p:txBody>
      </p:sp>
      <p:sp>
        <p:nvSpPr>
          <p:cNvPr id="3" name="TextBox 2"/>
          <p:cNvSpPr txBox="1"/>
          <p:nvPr/>
        </p:nvSpPr>
        <p:spPr>
          <a:xfrm>
            <a:off x="2281215" y="4582273"/>
            <a:ext cx="1349828" cy="369332"/>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此处放照片</a:t>
            </a:r>
          </a:p>
        </p:txBody>
      </p:sp>
      <p:pic>
        <p:nvPicPr>
          <p:cNvPr id="7" name="图片 6">
            <a:extLst>
              <a:ext uri="{FF2B5EF4-FFF2-40B4-BE49-F238E27FC236}">
                <a16:creationId xmlns:a16="http://schemas.microsoft.com/office/drawing/2014/main" id="{9580F3FF-9546-4545-AE4F-006D393B21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535" y="1481032"/>
            <a:ext cx="4085444" cy="408544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6726711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2019北斗项目\3.29 PPT模板\PPT底板.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3842"/>
            <a:ext cx="12192000" cy="6889449"/>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p:cNvSpPr txBox="1">
            <a:spLocks/>
          </p:cNvSpPr>
          <p:nvPr/>
        </p:nvSpPr>
        <p:spPr>
          <a:xfrm>
            <a:off x="514558" y="974278"/>
            <a:ext cx="11162884" cy="57418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effectLst>
                  <a:outerShdw blurRad="38100" dist="38100" dir="2700000" algn="tl">
                    <a:srgbClr val="000000">
                      <a:alpha val="43137"/>
                    </a:srgbClr>
                  </a:outerShdw>
                </a:effectLst>
              </a:rPr>
              <a:t>Error of Heading &amp; Stride Length Estimation</a:t>
            </a:r>
            <a:endParaRPr lang="zh-CN" altLang="en-US" sz="2800" b="1" dirty="0">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2" name="矩形 1"/>
              <p:cNvSpPr/>
              <p:nvPr/>
            </p:nvSpPr>
            <p:spPr>
              <a:xfrm>
                <a:off x="8488540" y="2386228"/>
                <a:ext cx="2756845" cy="8769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𝑀𝐶𝐻𝐸</m:t>
                      </m:r>
                      <m:d>
                        <m:dPr>
                          <m:ctrlPr>
                            <a:rPr lang="zh-CN" altLang="en-US" i="1">
                              <a:latin typeface="Cambria Math" panose="02040503050406030204" pitchFamily="18" charset="0"/>
                            </a:rPr>
                          </m:ctrlPr>
                        </m:dPr>
                        <m:e>
                          <m:r>
                            <a:rPr lang="zh-CN" altLang="en-US" i="1">
                              <a:latin typeface="Cambria Math" panose="02040503050406030204" pitchFamily="18" charset="0"/>
                            </a:rPr>
                            <m:t>𝑘</m:t>
                          </m:r>
                        </m:e>
                      </m:d>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𝑘</m:t>
                          </m:r>
                        </m:den>
                      </m:f>
                      <m:nary>
                        <m:naryPr>
                          <m:chr m:val="∑"/>
                          <m:limLoc m:val="undOvr"/>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𝑘</m:t>
                          </m:r>
                        </m:sup>
                        <m:e>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𝜀</m:t>
                              </m:r>
                            </m:e>
                            <m:sub>
                              <m:r>
                                <a:rPr lang="zh-CN" altLang="en-US" i="1">
                                  <a:latin typeface="Cambria Math" panose="02040503050406030204" pitchFamily="18" charset="0"/>
                                </a:rPr>
                                <m:t>𝑘</m:t>
                              </m:r>
                            </m:sub>
                            <m:sup>
                              <m:r>
                                <a:rPr lang="zh-CN" altLang="en-US" i="1">
                                  <a:latin typeface="Cambria Math" panose="02040503050406030204" pitchFamily="18" charset="0"/>
                                </a:rPr>
                                <m:t>𝜃</m:t>
                              </m:r>
                              <m:r>
                                <a:rPr lang="zh-CN" altLang="en-US" i="0">
                                  <a:latin typeface="Cambria Math" panose="02040503050406030204" pitchFamily="18" charset="0"/>
                                </a:rPr>
                                <m:t>−</m:t>
                              </m:r>
                              <m:r>
                                <a:rPr lang="zh-CN" altLang="en-US" i="1">
                                  <a:latin typeface="Cambria Math" panose="02040503050406030204" pitchFamily="18" charset="0"/>
                                </a:rPr>
                                <m:t>𝑆𝑌𝑆</m:t>
                              </m:r>
                            </m:sup>
                          </m:sSubSup>
                        </m:e>
                      </m:nary>
                    </m:oMath>
                  </m:oMathPara>
                </a14:m>
                <a:endParaRPr lang="zh-CN" altLang="en-US" dirty="0"/>
              </a:p>
            </p:txBody>
          </p:sp>
        </mc:Choice>
        <mc:Fallback xmlns="">
          <p:sp>
            <p:nvSpPr>
              <p:cNvPr id="2" name="矩形 1"/>
              <p:cNvSpPr>
                <a:spLocks noRot="1" noChangeAspect="1" noMove="1" noResize="1" noEditPoints="1" noAdjustHandles="1" noChangeArrowheads="1" noChangeShapeType="1" noTextEdit="1"/>
              </p:cNvSpPr>
              <p:nvPr/>
            </p:nvSpPr>
            <p:spPr>
              <a:xfrm>
                <a:off x="8488540" y="2386228"/>
                <a:ext cx="2756845" cy="876907"/>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8488540" y="3932297"/>
                <a:ext cx="2546595" cy="8769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𝐶𝑆𝐿𝐸</m:t>
                      </m:r>
                      <m:d>
                        <m:dPr>
                          <m:ctrlPr>
                            <a:rPr lang="zh-CN" altLang="en-US" i="1">
                              <a:latin typeface="Cambria Math" panose="02040503050406030204" pitchFamily="18" charset="0"/>
                            </a:rPr>
                          </m:ctrlPr>
                        </m:dPr>
                        <m:e>
                          <m:r>
                            <a:rPr lang="zh-CN" altLang="en-US" i="1">
                              <a:latin typeface="Cambria Math" panose="02040503050406030204" pitchFamily="18" charset="0"/>
                            </a:rPr>
                            <m:t>𝑘</m:t>
                          </m:r>
                        </m:e>
                      </m:d>
                      <m:r>
                        <a:rPr lang="zh-CN" altLang="en-US" i="0">
                          <a:latin typeface="Cambria Math" panose="02040503050406030204" pitchFamily="18" charset="0"/>
                        </a:rPr>
                        <m:t>=</m:t>
                      </m:r>
                      <m:nary>
                        <m:naryPr>
                          <m:chr m:val="∑"/>
                          <m:limLoc m:val="undOvr"/>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𝑘</m:t>
                          </m:r>
                        </m:sup>
                        <m:e>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𝜀</m:t>
                              </m:r>
                            </m:e>
                            <m:sub>
                              <m:r>
                                <a:rPr lang="zh-CN" altLang="en-US" i="1">
                                  <a:latin typeface="Cambria Math" panose="02040503050406030204" pitchFamily="18" charset="0"/>
                                </a:rPr>
                                <m:t>𝑘</m:t>
                              </m:r>
                            </m:sub>
                            <m:sup>
                              <m:r>
                                <a:rPr lang="zh-CN" altLang="en-US" i="1">
                                  <a:latin typeface="Cambria Math" panose="02040503050406030204" pitchFamily="18" charset="0"/>
                                </a:rPr>
                                <m:t>𝑆𝐿</m:t>
                              </m:r>
                              <m:r>
                                <a:rPr lang="zh-CN" altLang="en-US" i="0">
                                  <a:latin typeface="Cambria Math" panose="02040503050406030204" pitchFamily="18" charset="0"/>
                                </a:rPr>
                                <m:t>−</m:t>
                              </m:r>
                              <m:r>
                                <a:rPr lang="zh-CN" altLang="en-US" i="1">
                                  <a:latin typeface="Cambria Math" panose="02040503050406030204" pitchFamily="18" charset="0"/>
                                </a:rPr>
                                <m:t>𝑆𝑌𝑆</m:t>
                              </m:r>
                            </m:sup>
                          </m:sSubSup>
                        </m:e>
                      </m:nary>
                    </m:oMath>
                  </m:oMathPara>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8488540" y="3932297"/>
                <a:ext cx="2546595" cy="876907"/>
              </a:xfrm>
              <a:prstGeom prst="rect">
                <a:avLst/>
              </a:prstGeom>
              <a:blipFill rotWithShape="0">
                <a:blip r:embed="rId4"/>
                <a:stretch>
                  <a:fillRect/>
                </a:stretch>
              </a:blipFill>
            </p:spPr>
            <p:txBody>
              <a:bodyPr/>
              <a:lstStyle/>
              <a:p>
                <a:r>
                  <a:rPr lang="zh-CN" altLang="en-US">
                    <a:noFill/>
                  </a:rPr>
                  <a:t> </a:t>
                </a:r>
              </a:p>
            </p:txBody>
          </p:sp>
        </mc:Fallback>
      </mc:AlternateContent>
      <p:sp>
        <p:nvSpPr>
          <p:cNvPr id="7" name="矩形 6"/>
          <p:cNvSpPr/>
          <p:nvPr/>
        </p:nvSpPr>
        <p:spPr>
          <a:xfrm>
            <a:off x="4731398" y="4719309"/>
            <a:ext cx="2918779" cy="338554"/>
          </a:xfrm>
          <a:prstGeom prst="rect">
            <a:avLst/>
          </a:prstGeom>
        </p:spPr>
        <p:txBody>
          <a:bodyPr wrap="square">
            <a:spAutoFit/>
          </a:bodyPr>
          <a:lstStyle/>
          <a:p>
            <a:r>
              <a:rPr lang="en-US" altLang="zh-CN" sz="1600" b="1" kern="100" dirty="0">
                <a:latin typeface="Times New Roman" panose="02020603050405020304" pitchFamily="18" charset="0"/>
                <a:ea typeface="黑体" panose="02010609060101010101" pitchFamily="49" charset="-122"/>
                <a:cs typeface="黑体" panose="02010609060101010101" pitchFamily="49" charset="-122"/>
              </a:rPr>
              <a:t>Another Equations of PDR</a:t>
            </a:r>
            <a:endParaRPr lang="zh-CN" altLang="en-US" sz="1600" dirty="0"/>
          </a:p>
        </p:txBody>
      </p:sp>
      <p:pic>
        <p:nvPicPr>
          <p:cNvPr id="5" name="图片 4"/>
          <p:cNvPicPr>
            <a:picLocks noChangeAspect="1"/>
          </p:cNvPicPr>
          <p:nvPr/>
        </p:nvPicPr>
        <p:blipFill>
          <a:blip r:embed="rId5"/>
          <a:stretch>
            <a:fillRect/>
          </a:stretch>
        </p:blipFill>
        <p:spPr>
          <a:xfrm>
            <a:off x="102703" y="2067437"/>
            <a:ext cx="4350283" cy="2552283"/>
          </a:xfrm>
          <a:prstGeom prst="rect">
            <a:avLst/>
          </a:prstGeom>
        </p:spPr>
      </p:pic>
      <p:sp>
        <p:nvSpPr>
          <p:cNvPr id="9" name="矩形 8"/>
          <p:cNvSpPr/>
          <p:nvPr/>
        </p:nvSpPr>
        <p:spPr>
          <a:xfrm>
            <a:off x="1414047" y="4719309"/>
            <a:ext cx="2071624" cy="584775"/>
          </a:xfrm>
          <a:prstGeom prst="rect">
            <a:avLst/>
          </a:prstGeom>
        </p:spPr>
        <p:txBody>
          <a:bodyPr wrap="square">
            <a:spAutoFit/>
          </a:bodyPr>
          <a:lstStyle/>
          <a:p>
            <a:r>
              <a:rPr lang="en-US" altLang="zh-CN" sz="1600" b="1" kern="100" dirty="0">
                <a:latin typeface="Times New Roman" panose="02020603050405020304" pitchFamily="18" charset="0"/>
                <a:ea typeface="黑体" panose="02010609060101010101" pitchFamily="49" charset="-122"/>
                <a:cs typeface="黑体" panose="02010609060101010101" pitchFamily="49" charset="-122"/>
              </a:rPr>
              <a:t>Accumulated Error of PDR</a:t>
            </a:r>
            <a:endParaRPr lang="zh-CN" altLang="en-US" sz="1600" dirty="0"/>
          </a:p>
        </p:txBody>
      </p:sp>
      <mc:AlternateContent xmlns:mc="http://schemas.openxmlformats.org/markup-compatibility/2006" xmlns:a14="http://schemas.microsoft.com/office/drawing/2010/main">
        <mc:Choice Requires="a14">
          <p:sp>
            <p:nvSpPr>
              <p:cNvPr id="6" name="矩形 5"/>
              <p:cNvSpPr/>
              <p:nvPr/>
            </p:nvSpPr>
            <p:spPr>
              <a:xfrm>
                <a:off x="4235702" y="2330547"/>
                <a:ext cx="3286028" cy="17730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a:latin typeface="Cambria Math" panose="02040503050406030204" pitchFamily="18" charset="0"/>
                            </a:rPr>
                          </m:ctrlPr>
                        </m:dPr>
                        <m:e>
                          <m:m>
                            <m:mPr>
                              <m:mcs>
                                <m:mc>
                                  <m:mcPr>
                                    <m:count m:val="1"/>
                                    <m:mcJc m:val="center"/>
                                  </m:mcPr>
                                </m:mc>
                              </m:mcs>
                              <m:ctrlPr>
                                <a:rPr lang="zh-CN" altLang="en-US" i="1">
                                  <a:latin typeface="Cambria Math" panose="02040503050406030204" pitchFamily="18" charset="0"/>
                                </a:rPr>
                              </m:ctrlPr>
                            </m:mPr>
                            <m:m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𝑘</m:t>
                                    </m:r>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0">
                                        <a:latin typeface="Cambria Math" panose="02040503050406030204" pitchFamily="18" charset="0"/>
                                      </a:rPr>
                                      <m:t>1</m:t>
                                    </m:r>
                                  </m:sub>
                                </m:sSub>
                                <m:r>
                                  <a:rPr lang="zh-CN" altLang="en-US" i="0">
                                    <a:latin typeface="Cambria Math" panose="02040503050406030204" pitchFamily="18" charset="0"/>
                                  </a:rPr>
                                  <m:t>+</m:t>
                                </m:r>
                                <m:nary>
                                  <m:naryPr>
                                    <m:chr m:val="∑"/>
                                    <m:limLoc m:val="undOvr"/>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𝑘</m:t>
                                    </m:r>
                                  </m:sup>
                                  <m:e>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𝑆𝐿</m:t>
                                            </m:r>
                                          </m:e>
                                          <m:sub>
                                            <m:r>
                                              <a:rPr lang="zh-CN" altLang="en-US" i="1">
                                                <a:latin typeface="Cambria Math" panose="02040503050406030204" pitchFamily="18" charset="0"/>
                                              </a:rPr>
                                              <m:t>𝑖</m:t>
                                            </m:r>
                                          </m:sub>
                                        </m:sSub>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a:rPr lang="zh-CN" altLang="en-US" i="1">
                                                <a:latin typeface="Cambria Math" panose="02040503050406030204" pitchFamily="18" charset="0"/>
                                              </a:rPr>
                                              <m:t>𝑠𝑖𝑛</m:t>
                                            </m:r>
                                          </m:fName>
                                          <m:e>
                                            <m:sSub>
                                              <m:sSubPr>
                                                <m:ctrlPr>
                                                  <a:rPr lang="zh-CN" altLang="en-US" i="1">
                                                    <a:latin typeface="Cambria Math" panose="02040503050406030204" pitchFamily="18" charset="0"/>
                                                  </a:rPr>
                                                </m:ctrlPr>
                                              </m:sSubPr>
                                              <m:e>
                                                <m:r>
                                                  <a:rPr lang="zh-CN" altLang="en-US" i="1">
                                                    <a:latin typeface="Cambria Math" panose="02040503050406030204" pitchFamily="18" charset="0"/>
                                                  </a:rPr>
                                                  <m:t>𝜃</m:t>
                                                </m:r>
                                              </m:e>
                                              <m:sub>
                                                <m:r>
                                                  <a:rPr lang="zh-CN" altLang="en-US" i="1">
                                                    <a:latin typeface="Cambria Math" panose="02040503050406030204" pitchFamily="18" charset="0"/>
                                                  </a:rPr>
                                                  <m:t>𝑖</m:t>
                                                </m:r>
                                              </m:sub>
                                            </m:sSub>
                                          </m:e>
                                        </m:func>
                                      </m:e>
                                    </m:d>
                                  </m:e>
                                </m:nary>
                              </m:e>
                            </m:mr>
                            <m:mr>
                              <m:e>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𝑘</m:t>
                                    </m:r>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0">
                                        <a:latin typeface="Cambria Math" panose="02040503050406030204" pitchFamily="18" charset="0"/>
                                      </a:rPr>
                                      <m:t>1</m:t>
                                    </m:r>
                                  </m:sub>
                                </m:sSub>
                                <m:r>
                                  <a:rPr lang="zh-CN" altLang="en-US" i="0">
                                    <a:latin typeface="Cambria Math" panose="02040503050406030204" pitchFamily="18" charset="0"/>
                                  </a:rPr>
                                  <m:t>+</m:t>
                                </m:r>
                                <m:nary>
                                  <m:naryPr>
                                    <m:chr m:val="∑"/>
                                    <m:limLoc m:val="undOvr"/>
                                    <m:ctrlPr>
                                      <a:rPr lang="zh-CN" altLang="en-US" i="1">
                                        <a:latin typeface="Cambria Math" panose="02040503050406030204" pitchFamily="18" charset="0"/>
                                      </a:rPr>
                                    </m:ctrlPr>
                                  </m:naryPr>
                                  <m:sub>
                                    <m:r>
                                      <a:rPr lang="zh-CN" altLang="en-US" i="1">
                                        <a:latin typeface="Cambria Math" panose="02040503050406030204" pitchFamily="18" charset="0"/>
                                      </a:rPr>
                                      <m:t>𝑖</m:t>
                                    </m:r>
                                    <m:r>
                                      <a:rPr lang="zh-CN" altLang="en-US" i="0">
                                        <a:latin typeface="Cambria Math" panose="02040503050406030204" pitchFamily="18" charset="0"/>
                                      </a:rPr>
                                      <m:t>=1</m:t>
                                    </m:r>
                                  </m:sub>
                                  <m:sup>
                                    <m:r>
                                      <a:rPr lang="zh-CN" altLang="en-US" i="1">
                                        <a:latin typeface="Cambria Math" panose="02040503050406030204" pitchFamily="18" charset="0"/>
                                      </a:rPr>
                                      <m:t>𝑘</m:t>
                                    </m:r>
                                  </m:sup>
                                  <m:e>
                                    <m:d>
                                      <m:dPr>
                                        <m:ctrlPr>
                                          <a:rPr lang="zh-CN" altLang="en-US" i="1">
                                            <a:latin typeface="Cambria Math" panose="02040503050406030204" pitchFamily="18" charset="0"/>
                                          </a:rPr>
                                        </m:ctrlPr>
                                      </m:dPr>
                                      <m:e>
                                        <m:r>
                                          <a:rPr lang="zh-CN" altLang="en-US" i="1">
                                            <a:latin typeface="Cambria Math" panose="02040503050406030204" pitchFamily="18" charset="0"/>
                                          </a:rPr>
                                          <m:t>𝑆</m:t>
                                        </m:r>
                                        <m:sSub>
                                          <m:sSubPr>
                                            <m:ctrlPr>
                                              <a:rPr lang="zh-CN" altLang="en-US" i="1">
                                                <a:latin typeface="Cambria Math" panose="02040503050406030204" pitchFamily="18" charset="0"/>
                                              </a:rPr>
                                            </m:ctrlPr>
                                          </m:sSubPr>
                                          <m:e>
                                            <m:r>
                                              <a:rPr lang="zh-CN" altLang="en-US" i="1">
                                                <a:latin typeface="Cambria Math" panose="02040503050406030204" pitchFamily="18" charset="0"/>
                                              </a:rPr>
                                              <m:t>𝐿</m:t>
                                            </m:r>
                                          </m:e>
                                          <m:sub>
                                            <m:r>
                                              <a:rPr lang="zh-CN" altLang="en-US" i="1">
                                                <a:latin typeface="Cambria Math" panose="02040503050406030204" pitchFamily="18" charset="0"/>
                                              </a:rPr>
                                              <m:t>𝑖</m:t>
                                            </m:r>
                                          </m:sub>
                                        </m:sSub>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a:rPr lang="zh-CN" altLang="en-US" i="1">
                                                <a:latin typeface="Cambria Math" panose="02040503050406030204" pitchFamily="18" charset="0"/>
                                              </a:rPr>
                                              <m:t>𝑐𝑜𝑠</m:t>
                                            </m:r>
                                          </m:fName>
                                          <m:e>
                                            <m:sSub>
                                              <m:sSubPr>
                                                <m:ctrlPr>
                                                  <a:rPr lang="zh-CN" altLang="en-US" i="1">
                                                    <a:latin typeface="Cambria Math" panose="02040503050406030204" pitchFamily="18" charset="0"/>
                                                  </a:rPr>
                                                </m:ctrlPr>
                                              </m:sSubPr>
                                              <m:e>
                                                <m:r>
                                                  <a:rPr lang="zh-CN" altLang="en-US" i="1">
                                                    <a:latin typeface="Cambria Math" panose="02040503050406030204" pitchFamily="18" charset="0"/>
                                                  </a:rPr>
                                                  <m:t>𝜃</m:t>
                                                </m:r>
                                              </m:e>
                                              <m:sub>
                                                <m:r>
                                                  <a:rPr lang="zh-CN" altLang="en-US" i="1">
                                                    <a:latin typeface="Cambria Math" panose="02040503050406030204" pitchFamily="18" charset="0"/>
                                                  </a:rPr>
                                                  <m:t>𝑖</m:t>
                                                </m:r>
                                              </m:sub>
                                            </m:sSub>
                                          </m:e>
                                        </m:func>
                                      </m:e>
                                    </m:d>
                                  </m:e>
                                </m:nary>
                              </m:e>
                            </m:mr>
                          </m:m>
                        </m:e>
                      </m:d>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4235702" y="2330547"/>
                <a:ext cx="3286028" cy="1773049"/>
              </a:xfrm>
              <a:prstGeom prst="rect">
                <a:avLst/>
              </a:prstGeom>
              <a:blipFill rotWithShape="0">
                <a:blip r:embed="rId6"/>
                <a:stretch>
                  <a:fillRect/>
                </a:stretch>
              </a:blipFill>
            </p:spPr>
            <p:txBody>
              <a:bodyPr/>
              <a:lstStyle/>
              <a:p>
                <a:r>
                  <a:rPr lang="zh-CN" altLang="en-US">
                    <a:noFill/>
                  </a:rPr>
                  <a:t> </a:t>
                </a:r>
              </a:p>
            </p:txBody>
          </p:sp>
        </mc:Fallback>
      </mc:AlternateContent>
      <p:sp>
        <p:nvSpPr>
          <p:cNvPr id="8" name="椭圆 7"/>
          <p:cNvSpPr/>
          <p:nvPr/>
        </p:nvSpPr>
        <p:spPr>
          <a:xfrm>
            <a:off x="6190787" y="2652666"/>
            <a:ext cx="372975" cy="344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7007382" y="2652666"/>
            <a:ext cx="271604" cy="3440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p:cNvCxnSpPr/>
          <p:nvPr/>
        </p:nvCxnSpPr>
        <p:spPr>
          <a:xfrm flipH="1">
            <a:off x="6313900" y="2152962"/>
            <a:ext cx="126748" cy="3983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6889687" y="2136542"/>
            <a:ext cx="253497" cy="4147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5660352" y="1500309"/>
            <a:ext cx="2411787" cy="523220"/>
          </a:xfrm>
          <a:prstGeom prst="rect">
            <a:avLst/>
          </a:prstGeom>
        </p:spPr>
        <p:txBody>
          <a:bodyPr wrap="square">
            <a:spAutoFit/>
          </a:bodyPr>
          <a:lstStyle/>
          <a:p>
            <a:r>
              <a:rPr lang="en-US" altLang="zh-CN" sz="1400" b="1" kern="100" dirty="0">
                <a:solidFill>
                  <a:srgbClr val="FF0000"/>
                </a:solidFill>
                <a:latin typeface="Times New Roman" panose="02020603050405020304" pitchFamily="18" charset="0"/>
                <a:ea typeface="黑体" panose="02010609060101010101" pitchFamily="49" charset="-122"/>
                <a:cs typeface="黑体" panose="02010609060101010101" pitchFamily="49" charset="-122"/>
              </a:rPr>
              <a:t>Estimation Error is accumulated during iteration</a:t>
            </a:r>
            <a:r>
              <a:rPr lang="en-US" altLang="zh-CN" sz="1400" dirty="0">
                <a:solidFill>
                  <a:srgbClr val="FF0000"/>
                </a:solidFill>
              </a:rPr>
              <a:t>!</a:t>
            </a:r>
            <a:endParaRPr lang="en-US" altLang="zh-CN" sz="1400" b="1" kern="100" dirty="0">
              <a:solidFill>
                <a:srgbClr val="FF0000"/>
              </a:solidFill>
              <a:latin typeface="Times New Roman" panose="02020603050405020304" pitchFamily="18" charset="0"/>
              <a:ea typeface="黑体" panose="02010609060101010101" pitchFamily="49" charset="-122"/>
              <a:cs typeface="黑体" panose="02010609060101010101" pitchFamily="49" charset="-122"/>
            </a:endParaRPr>
          </a:p>
        </p:txBody>
      </p:sp>
      <p:sp>
        <p:nvSpPr>
          <p:cNvPr id="15" name="矩形 14"/>
          <p:cNvSpPr/>
          <p:nvPr/>
        </p:nvSpPr>
        <p:spPr>
          <a:xfrm>
            <a:off x="8246006" y="1913548"/>
            <a:ext cx="2749407" cy="307777"/>
          </a:xfrm>
          <a:prstGeom prst="rect">
            <a:avLst/>
          </a:prstGeom>
        </p:spPr>
        <p:txBody>
          <a:bodyPr wrap="none">
            <a:spAutoFit/>
          </a:bodyPr>
          <a:lstStyle/>
          <a:p>
            <a:r>
              <a:rPr lang="en-US" altLang="zh-CN" sz="1400" b="1" kern="100" dirty="0">
                <a:latin typeface="Times New Roman" panose="02020603050405020304" pitchFamily="18" charset="0"/>
                <a:ea typeface="黑体" panose="02010609060101010101" pitchFamily="49" charset="-122"/>
                <a:cs typeface="黑体" panose="02010609060101010101" pitchFamily="49" charset="-122"/>
              </a:rPr>
              <a:t>Mean Cumulative Heading Error</a:t>
            </a:r>
            <a:endParaRPr lang="zh-CN" altLang="en-US" sz="1400" dirty="0"/>
          </a:p>
        </p:txBody>
      </p:sp>
      <p:sp>
        <p:nvSpPr>
          <p:cNvPr id="17" name="矩形 16"/>
          <p:cNvSpPr/>
          <p:nvPr/>
        </p:nvSpPr>
        <p:spPr>
          <a:xfrm>
            <a:off x="8246006" y="3543038"/>
            <a:ext cx="2678875" cy="307777"/>
          </a:xfrm>
          <a:prstGeom prst="rect">
            <a:avLst/>
          </a:prstGeom>
        </p:spPr>
        <p:txBody>
          <a:bodyPr wrap="none">
            <a:spAutoFit/>
          </a:bodyPr>
          <a:lstStyle/>
          <a:p>
            <a:r>
              <a:rPr lang="en-US" altLang="zh-CN" sz="1400" b="1" kern="100" dirty="0">
                <a:latin typeface="Times New Roman" panose="02020603050405020304" pitchFamily="18" charset="0"/>
                <a:ea typeface="黑体" panose="02010609060101010101" pitchFamily="49" charset="-122"/>
              </a:rPr>
              <a:t>Cumulative Stride Length Error</a:t>
            </a:r>
            <a:endParaRPr lang="zh-CN" altLang="en-US" sz="1400" dirty="0"/>
          </a:p>
        </p:txBody>
      </p:sp>
      <mc:AlternateContent xmlns:mc="http://schemas.openxmlformats.org/markup-compatibility/2006" xmlns:a14="http://schemas.microsoft.com/office/drawing/2010/main">
        <mc:Choice Requires="a14">
          <p:sp>
            <p:nvSpPr>
              <p:cNvPr id="10" name="矩形 9"/>
              <p:cNvSpPr/>
              <p:nvPr/>
            </p:nvSpPr>
            <p:spPr>
              <a:xfrm>
                <a:off x="8246006" y="5057863"/>
                <a:ext cx="3431436" cy="977191"/>
              </a:xfrm>
              <a:prstGeom prst="rect">
                <a:avLst/>
              </a:prstGeom>
            </p:spPr>
            <p:txBody>
              <a:bodyPr wrap="square">
                <a:spAutoFit/>
              </a:bodyPr>
              <a:lstStyle/>
              <a:p>
                <a:pPr indent="254000" algn="just">
                  <a:lnSpc>
                    <a:spcPts val="2300"/>
                  </a:lnSpc>
                  <a:spcAft>
                    <a:spcPts val="0"/>
                  </a:spcAft>
                </a:pPr>
                <a:r>
                  <a:rPr lang="en-US" altLang="zh-CN" sz="1400" dirty="0">
                    <a:solidFill>
                      <a:srgbClr val="000000"/>
                    </a:solidFill>
                    <a:latin typeface="Cambria Math" panose="02040503050406030204" pitchFamily="18" charset="0"/>
                    <a:ea typeface="Cambria Math" panose="02040503050406030204" pitchFamily="18" charset="0"/>
                  </a:rPr>
                  <a:t>SYS</a:t>
                </a:r>
                <a:r>
                  <a:rPr lang="zh-CN" altLang="en-US" sz="1400" dirty="0">
                    <a:solidFill>
                      <a:srgbClr val="000000"/>
                    </a:solidFill>
                    <a:latin typeface="Cambria Math" panose="02040503050406030204" pitchFamily="18" charset="0"/>
                    <a:ea typeface="Cambria Math" panose="02040503050406030204" pitchFamily="18" charset="0"/>
                  </a:rPr>
                  <a:t>： </a:t>
                </a:r>
                <a:r>
                  <a:rPr lang="en-US" altLang="zh-CN" sz="1400" dirty="0">
                    <a:solidFill>
                      <a:srgbClr val="000000"/>
                    </a:solidFill>
                    <a:latin typeface="Cambria Math" panose="02040503050406030204" pitchFamily="18" charset="0"/>
                    <a:ea typeface="Cambria Math" panose="02040503050406030204" pitchFamily="18" charset="0"/>
                  </a:rPr>
                  <a:t>PDR   or   GNSS</a:t>
                </a:r>
              </a:p>
              <a:p>
                <a:pPr indent="254000" algn="just">
                  <a:lnSpc>
                    <a:spcPts val="2300"/>
                  </a:lnSpc>
                  <a:spcAft>
                    <a:spcPts val="0"/>
                  </a:spcAft>
                </a:pPr>
                <a14:m>
                  <m:oMath xmlns:m="http://schemas.openxmlformats.org/officeDocument/2006/math">
                    <m:sSubSup>
                      <m:sSubSupPr>
                        <m:ctrlPr>
                          <a:rPr lang="zh-CN" altLang="zh-CN" sz="1400" i="1">
                            <a:solidFill>
                              <a:srgbClr val="000000"/>
                            </a:solidFill>
                            <a:latin typeface="Cambria Math" panose="02040503050406030204" pitchFamily="18" charset="0"/>
                            <a:ea typeface="Cambria Math" panose="02040503050406030204" pitchFamily="18" charset="0"/>
                          </a:rPr>
                        </m:ctrlPr>
                      </m:sSubSupPr>
                      <m:e>
                        <m:r>
                          <m:rPr>
                            <m:sty m:val="p"/>
                          </m:rPr>
                          <a:rPr lang="en-US" altLang="zh-CN" sz="1400">
                            <a:solidFill>
                              <a:srgbClr val="000000"/>
                            </a:solidFill>
                            <a:effectLst/>
                            <a:latin typeface="Cambria Math" panose="02040503050406030204" pitchFamily="18" charset="0"/>
                            <a:ea typeface="宋体" panose="02010600030101010101" pitchFamily="2" charset="-122"/>
                          </a:rPr>
                          <m:t>ε</m:t>
                        </m:r>
                      </m:e>
                      <m:sub>
                        <m:r>
                          <m:rPr>
                            <m:sty m:val="p"/>
                          </m:rPr>
                          <a:rPr lang="en-US" altLang="zh-CN" sz="1400">
                            <a:solidFill>
                              <a:srgbClr val="000000"/>
                            </a:solidFill>
                            <a:effectLst/>
                            <a:latin typeface="Cambria Math" panose="02040503050406030204" pitchFamily="18" charset="0"/>
                            <a:ea typeface="宋体" panose="02010600030101010101" pitchFamily="2" charset="-122"/>
                          </a:rPr>
                          <m:t>k</m:t>
                        </m:r>
                      </m:sub>
                      <m:sup>
                        <m:r>
                          <m:rPr>
                            <m:sty m:val="p"/>
                          </m:rPr>
                          <a:rPr lang="en-US" altLang="zh-CN" sz="1400">
                            <a:solidFill>
                              <a:srgbClr val="000000"/>
                            </a:solidFill>
                            <a:effectLst/>
                            <a:latin typeface="Cambria Math" panose="02040503050406030204" pitchFamily="18" charset="0"/>
                            <a:ea typeface="宋体" panose="02010600030101010101" pitchFamily="2" charset="-122"/>
                          </a:rPr>
                          <m:t>θ</m:t>
                        </m:r>
                      </m:sup>
                    </m:sSubSup>
                  </m:oMath>
                </a14:m>
                <a:r>
                  <a:rPr lang="zh-CN" altLang="zh-CN" sz="1400" dirty="0">
                    <a:solidFill>
                      <a:srgbClr val="000000"/>
                    </a:solidFill>
                    <a:effectLst/>
                    <a:latin typeface="Times New Roman" panose="02020603050405020304" pitchFamily="18" charset="0"/>
                    <a:ea typeface="宋体" panose="02010600030101010101" pitchFamily="2" charset="-122"/>
                  </a:rPr>
                  <a:t>：</a:t>
                </a:r>
                <a:r>
                  <a:rPr lang="en-US" altLang="zh-CN" sz="1400" dirty="0">
                    <a:solidFill>
                      <a:srgbClr val="000000"/>
                    </a:solidFill>
                    <a:latin typeface="Times New Roman" panose="02020603050405020304" pitchFamily="18" charset="0"/>
                    <a:ea typeface="宋体" panose="02010600030101010101" pitchFamily="2" charset="-122"/>
                  </a:rPr>
                  <a:t>Heading Estimation Error at time k</a:t>
                </a:r>
                <a:endParaRPr lang="zh-CN" altLang="zh-CN" sz="2000" dirty="0">
                  <a:effectLst/>
                  <a:latin typeface="Times New Roman" panose="02020603050405020304" pitchFamily="18" charset="0"/>
                  <a:ea typeface="宋体" panose="02010600030101010101" pitchFamily="2" charset="-122"/>
                </a:endParaRPr>
              </a:p>
              <a:p>
                <a:pPr indent="254000" algn="just">
                  <a:lnSpc>
                    <a:spcPts val="2300"/>
                  </a:lnSpc>
                  <a:spcAft>
                    <a:spcPts val="0"/>
                  </a:spcAft>
                </a:pPr>
                <a14:m>
                  <m:oMath xmlns:m="http://schemas.openxmlformats.org/officeDocument/2006/math">
                    <m:sSubSup>
                      <m:sSubSupPr>
                        <m:ctrlPr>
                          <a:rPr lang="zh-CN" altLang="zh-CN" sz="1400" i="1">
                            <a:solidFill>
                              <a:srgbClr val="000000"/>
                            </a:solidFill>
                            <a:effectLst/>
                            <a:latin typeface="Cambria Math" panose="02040503050406030204" pitchFamily="18" charset="0"/>
                            <a:ea typeface="Cambria Math" panose="02040503050406030204" pitchFamily="18" charset="0"/>
                          </a:rPr>
                        </m:ctrlPr>
                      </m:sSubSupPr>
                      <m:e>
                        <m:r>
                          <m:rPr>
                            <m:sty m:val="p"/>
                          </m:rPr>
                          <a:rPr lang="en-US" altLang="zh-CN" sz="1400">
                            <a:solidFill>
                              <a:srgbClr val="000000"/>
                            </a:solidFill>
                            <a:effectLst/>
                            <a:latin typeface="Cambria Math" panose="02040503050406030204" pitchFamily="18" charset="0"/>
                            <a:ea typeface="宋体" panose="02010600030101010101" pitchFamily="2" charset="-122"/>
                          </a:rPr>
                          <m:t>ε</m:t>
                        </m:r>
                      </m:e>
                      <m:sub>
                        <m:r>
                          <m:rPr>
                            <m:sty m:val="p"/>
                          </m:rPr>
                          <a:rPr lang="en-US" altLang="zh-CN" sz="1400">
                            <a:solidFill>
                              <a:srgbClr val="000000"/>
                            </a:solidFill>
                            <a:effectLst/>
                            <a:latin typeface="Cambria Math" panose="02040503050406030204" pitchFamily="18" charset="0"/>
                            <a:ea typeface="宋体" panose="02010600030101010101" pitchFamily="2" charset="-122"/>
                          </a:rPr>
                          <m:t>k</m:t>
                        </m:r>
                      </m:sub>
                      <m:sup>
                        <m:r>
                          <m:rPr>
                            <m:sty m:val="p"/>
                          </m:rPr>
                          <a:rPr lang="en-US" altLang="zh-CN" sz="1400">
                            <a:solidFill>
                              <a:srgbClr val="000000"/>
                            </a:solidFill>
                            <a:effectLst/>
                            <a:latin typeface="Cambria Math" panose="02040503050406030204" pitchFamily="18" charset="0"/>
                            <a:ea typeface="宋体" panose="02010600030101010101" pitchFamily="2" charset="-122"/>
                          </a:rPr>
                          <m:t>SL</m:t>
                        </m:r>
                      </m:sup>
                    </m:sSubSup>
                  </m:oMath>
                </a14:m>
                <a:r>
                  <a:rPr lang="zh-CN" altLang="zh-CN" sz="1400" dirty="0">
                    <a:solidFill>
                      <a:srgbClr val="000000"/>
                    </a:solidFill>
                    <a:effectLst/>
                    <a:latin typeface="Times New Roman" panose="02020603050405020304" pitchFamily="18" charset="0"/>
                    <a:ea typeface="宋体" panose="02010600030101010101" pitchFamily="2" charset="-122"/>
                  </a:rPr>
                  <a:t>：</a:t>
                </a:r>
                <a:r>
                  <a:rPr lang="en-US" altLang="zh-CN" sz="1400" dirty="0">
                    <a:solidFill>
                      <a:srgbClr val="000000"/>
                    </a:solidFill>
                    <a:latin typeface="Times New Roman" panose="02020603050405020304" pitchFamily="18" charset="0"/>
                    <a:ea typeface="宋体" panose="02010600030101010101" pitchFamily="2" charset="-122"/>
                  </a:rPr>
                  <a:t>Stride Length Estimation Error</a:t>
                </a:r>
                <a:endParaRPr lang="zh-CN" altLang="zh-CN" sz="2000" dirty="0">
                  <a:effectLst/>
                  <a:latin typeface="Times New Roman" panose="02020603050405020304" pitchFamily="18" charset="0"/>
                  <a:ea typeface="宋体" panose="02010600030101010101" pitchFamily="2" charset="-122"/>
                </a:endParaRPr>
              </a:p>
            </p:txBody>
          </p:sp>
        </mc:Choice>
        <mc:Fallback xmlns="">
          <p:sp>
            <p:nvSpPr>
              <p:cNvPr id="10" name="矩形 9"/>
              <p:cNvSpPr>
                <a:spLocks noRot="1" noChangeAspect="1" noMove="1" noResize="1" noEditPoints="1" noAdjustHandles="1" noChangeArrowheads="1" noChangeShapeType="1" noTextEdit="1"/>
              </p:cNvSpPr>
              <p:nvPr/>
            </p:nvSpPr>
            <p:spPr>
              <a:xfrm>
                <a:off x="8246006" y="5057863"/>
                <a:ext cx="3431436" cy="977191"/>
              </a:xfrm>
              <a:prstGeom prst="rect">
                <a:avLst/>
              </a:prstGeom>
              <a:blipFill rotWithShape="0">
                <a:blip r:embed="rId7"/>
                <a:stretch>
                  <a:fillRect b="-2500"/>
                </a:stretch>
              </a:blipFill>
            </p:spPr>
            <p:txBody>
              <a:bodyPr/>
              <a:lstStyle/>
              <a:p>
                <a:r>
                  <a:rPr lang="zh-CN" altLang="en-US">
                    <a:noFill/>
                  </a:rPr>
                  <a:t> </a:t>
                </a:r>
              </a:p>
            </p:txBody>
          </p:sp>
        </mc:Fallback>
      </mc:AlternateContent>
      <p:sp>
        <p:nvSpPr>
          <p:cNvPr id="18" name="矩形 17"/>
          <p:cNvSpPr/>
          <p:nvPr/>
        </p:nvSpPr>
        <p:spPr>
          <a:xfrm>
            <a:off x="8246006" y="1513773"/>
            <a:ext cx="1304653" cy="307777"/>
          </a:xfrm>
          <a:prstGeom prst="rect">
            <a:avLst/>
          </a:prstGeom>
        </p:spPr>
        <p:txBody>
          <a:bodyPr wrap="none">
            <a:spAutoFit/>
          </a:bodyPr>
          <a:lstStyle/>
          <a:p>
            <a:r>
              <a:rPr lang="en-US" altLang="zh-CN" sz="1400" b="1" kern="100" dirty="0">
                <a:solidFill>
                  <a:srgbClr val="FF0000"/>
                </a:solidFill>
                <a:latin typeface="Times New Roman" panose="02020603050405020304" pitchFamily="18" charset="0"/>
                <a:ea typeface="黑体" panose="02010609060101010101" pitchFamily="49" charset="-122"/>
                <a:cs typeface="黑体" panose="02010609060101010101" pitchFamily="49" charset="-122"/>
              </a:rPr>
              <a:t>Two criteria</a:t>
            </a:r>
            <a:r>
              <a:rPr lang="zh-CN" altLang="en-US" sz="1400" b="1" kern="100" dirty="0">
                <a:solidFill>
                  <a:srgbClr val="FF0000"/>
                </a:solidFill>
                <a:latin typeface="Times New Roman" panose="02020603050405020304" pitchFamily="18" charset="0"/>
                <a:ea typeface="黑体" panose="02010609060101010101" pitchFamily="49" charset="-122"/>
                <a:cs typeface="黑体" panose="02010609060101010101" pitchFamily="49" charset="-122"/>
              </a:rPr>
              <a:t>：</a:t>
            </a:r>
            <a:endParaRPr lang="zh-CN" altLang="en-US" sz="1400" dirty="0">
              <a:solidFill>
                <a:srgbClr val="FF0000"/>
              </a:solidFill>
            </a:endParaRPr>
          </a:p>
        </p:txBody>
      </p:sp>
    </p:spTree>
    <p:extLst>
      <p:ext uri="{BB962C8B-B14F-4D97-AF65-F5344CB8AC3E}">
        <p14:creationId xmlns:p14="http://schemas.microsoft.com/office/powerpoint/2010/main" val="1256422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2019北斗项目\3.29 PPT模板\PPT底板.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575"/>
            <a:ext cx="12192000" cy="6889449"/>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p:cNvSpPr txBox="1">
            <a:spLocks/>
          </p:cNvSpPr>
          <p:nvPr/>
        </p:nvSpPr>
        <p:spPr>
          <a:xfrm>
            <a:off x="514558" y="974278"/>
            <a:ext cx="11162884" cy="57418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effectLst>
                  <a:outerShdw blurRad="38100" dist="38100" dir="2700000" algn="tl">
                    <a:srgbClr val="000000">
                      <a:alpha val="43137"/>
                    </a:srgbClr>
                  </a:outerShdw>
                </a:effectLst>
              </a:rPr>
              <a:t>Data Synchronization</a:t>
            </a:r>
            <a:endParaRPr lang="zh-CN" altLang="en-US" sz="2800" b="1" dirty="0">
              <a:effectLst>
                <a:outerShdw blurRad="38100" dist="38100" dir="2700000" algn="tl">
                  <a:srgbClr val="000000">
                    <a:alpha val="43137"/>
                  </a:srgbClr>
                </a:outerShdw>
              </a:effectLst>
            </a:endParaRPr>
          </a:p>
        </p:txBody>
      </p:sp>
      <p:pic>
        <p:nvPicPr>
          <p:cNvPr id="4" name="图片 3"/>
          <p:cNvPicPr/>
          <p:nvPr/>
        </p:nvPicPr>
        <p:blipFill>
          <a:blip r:embed="rId3"/>
          <a:stretch>
            <a:fillRect/>
          </a:stretch>
        </p:blipFill>
        <p:spPr>
          <a:xfrm>
            <a:off x="514558" y="2938600"/>
            <a:ext cx="5232078" cy="2029925"/>
          </a:xfrm>
          <a:prstGeom prst="rect">
            <a:avLst/>
          </a:prstGeom>
        </p:spPr>
      </p:pic>
      <p:sp>
        <p:nvSpPr>
          <p:cNvPr id="2" name="矩形 1"/>
          <p:cNvSpPr/>
          <p:nvPr/>
        </p:nvSpPr>
        <p:spPr>
          <a:xfrm>
            <a:off x="1675710" y="4980336"/>
            <a:ext cx="2878801" cy="584775"/>
          </a:xfrm>
          <a:prstGeom prst="rect">
            <a:avLst/>
          </a:prstGeom>
        </p:spPr>
        <p:txBody>
          <a:bodyPr wrap="none">
            <a:spAutoFit/>
          </a:bodyPr>
          <a:lstStyle/>
          <a:p>
            <a:r>
              <a:rPr lang="en-US" altLang="zh-CN" sz="1600" b="1" kern="100" dirty="0">
                <a:latin typeface="Times New Roman" panose="02020603050405020304" pitchFamily="18" charset="0"/>
                <a:ea typeface="黑体" panose="02010609060101010101" pitchFamily="49" charset="-122"/>
                <a:cs typeface="黑体" panose="02010609060101010101" pitchFamily="49" charset="-122"/>
              </a:rPr>
              <a:t>Data synchronization between </a:t>
            </a:r>
          </a:p>
          <a:p>
            <a:r>
              <a:rPr lang="en-US" altLang="zh-CN" sz="1600" b="1" kern="100" dirty="0">
                <a:latin typeface="Times New Roman" panose="02020603050405020304" pitchFamily="18" charset="0"/>
                <a:ea typeface="黑体" panose="02010609060101010101" pitchFamily="49" charset="-122"/>
                <a:cs typeface="黑体" panose="02010609060101010101" pitchFamily="49" charset="-122"/>
              </a:rPr>
              <a:t>PDR and GNSS</a:t>
            </a:r>
            <a:endParaRPr lang="zh-CN" altLang="en-US" sz="1600" dirty="0"/>
          </a:p>
        </p:txBody>
      </p:sp>
      <mc:AlternateContent xmlns:mc="http://schemas.openxmlformats.org/markup-compatibility/2006" xmlns:a14="http://schemas.microsoft.com/office/drawing/2010/main">
        <mc:Choice Requires="a14">
          <p:sp>
            <p:nvSpPr>
              <p:cNvPr id="5" name="矩形 4"/>
              <p:cNvSpPr/>
              <p:nvPr/>
            </p:nvSpPr>
            <p:spPr>
              <a:xfrm>
                <a:off x="6987621" y="3161807"/>
                <a:ext cx="3963393" cy="15835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a:latin typeface="Cambria Math" panose="02040503050406030204" pitchFamily="18" charset="0"/>
                            </a:rPr>
                          </m:ctrlPr>
                        </m:dPr>
                        <m:e>
                          <m:m>
                            <m:mPr>
                              <m:mcs>
                                <m:mc>
                                  <m:mcPr>
                                    <m:count m:val="1"/>
                                    <m:mcJc m:val="center"/>
                                  </m:mcPr>
                                </m:mc>
                              </m:mcs>
                              <m:ctrlPr>
                                <a:rPr lang="zh-CN" altLang="en-US" i="1">
                                  <a:latin typeface="Cambria Math" panose="02040503050406030204" pitchFamily="18" charset="0"/>
                                </a:rPr>
                              </m:ctrlPr>
                            </m:mPr>
                            <m:mr>
                              <m:e>
                                <m:sSub>
                                  <m:sSubPr>
                                    <m:ctrlPr>
                                      <a:rPr lang="zh-CN" altLang="en-US" i="1">
                                        <a:latin typeface="Cambria Math" panose="02040503050406030204" pitchFamily="18" charset="0"/>
                                      </a:rPr>
                                    </m:ctrlPr>
                                  </m:sSubPr>
                                  <m:e>
                                    <m:r>
                                      <a:rPr lang="zh-CN" altLang="en-US" i="1">
                                        <a:latin typeface="Cambria Math" panose="02040503050406030204" pitchFamily="18" charset="0"/>
                                      </a:rPr>
                                      <m:t>𝜃</m:t>
                                    </m:r>
                                  </m:e>
                                  <m:sub>
                                    <m:r>
                                      <a:rPr lang="zh-CN" altLang="en-US" i="1">
                                        <a:latin typeface="Cambria Math" panose="02040503050406030204" pitchFamily="18" charset="0"/>
                                      </a:rPr>
                                      <m:t>𝑚</m:t>
                                    </m:r>
                                  </m:sub>
                                </m:sSub>
                                <m:r>
                                  <a:rPr lang="zh-CN" altLang="en-US" i="0">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𝜃</m:t>
                                        </m:r>
                                      </m:e>
                                      <m:sub>
                                        <m:r>
                                          <a:rPr lang="zh-CN" altLang="en-US" i="1">
                                            <a:latin typeface="Cambria Math" panose="02040503050406030204" pitchFamily="18" charset="0"/>
                                          </a:rPr>
                                          <m:t>𝑛</m:t>
                                        </m:r>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𝜃</m:t>
                                        </m:r>
                                      </m:e>
                                      <m:sub>
                                        <m:r>
                                          <a:rPr lang="zh-CN" altLang="en-US" i="1">
                                            <a:latin typeface="Cambria Math" panose="02040503050406030204" pitchFamily="18" charset="0"/>
                                          </a:rPr>
                                          <m:t>𝑛</m:t>
                                        </m:r>
                                        <m:r>
                                          <a:rPr lang="zh-CN" altLang="en-US" i="0">
                                            <a:latin typeface="Cambria Math" panose="02040503050406030204" pitchFamily="18" charset="0"/>
                                          </a:rPr>
                                          <m:t>+2</m:t>
                                        </m:r>
                                      </m:sub>
                                    </m:sSub>
                                  </m:num>
                                  <m:den>
                                    <m:r>
                                      <a:rPr lang="zh-CN" altLang="en-US" i="0">
                                        <a:latin typeface="Cambria Math" panose="02040503050406030204" pitchFamily="18" charset="0"/>
                                      </a:rPr>
                                      <m:t>2</m:t>
                                    </m:r>
                                  </m:den>
                                </m:f>
                              </m:e>
                            </m:mr>
                            <m:mr>
                              <m:e>
                                <m:m>
                                  <m:mPr>
                                    <m:mcs>
                                      <m:mc>
                                        <m:mcPr>
                                          <m:count m:val="1"/>
                                          <m:mcJc m:val="center"/>
                                        </m:mcPr>
                                      </m:mc>
                                    </m:mcs>
                                    <m:ctrlPr>
                                      <a:rPr lang="zh-CN" altLang="en-US" i="1">
                                        <a:latin typeface="Cambria Math" panose="02040503050406030204" pitchFamily="18" charset="0"/>
                                      </a:rPr>
                                    </m:ctrlPr>
                                  </m:mPr>
                                  <m:mr>
                                    <m:e>
                                      <m:sSub>
                                        <m:sSubPr>
                                          <m:ctrlPr>
                                            <a:rPr lang="zh-CN" altLang="en-US" i="1">
                                              <a:latin typeface="Cambria Math" panose="02040503050406030204" pitchFamily="18" charset="0"/>
                                            </a:rPr>
                                          </m:ctrlPr>
                                        </m:sSubPr>
                                        <m:e>
                                          <m:r>
                                            <a:rPr lang="zh-CN" altLang="en-US" i="1">
                                              <a:latin typeface="Cambria Math" panose="02040503050406030204" pitchFamily="18" charset="0"/>
                                            </a:rPr>
                                            <m:t>𝑆𝐿</m:t>
                                          </m:r>
                                        </m:e>
                                        <m:sub>
                                          <m:r>
                                            <a:rPr lang="zh-CN" altLang="en-US" i="1">
                                              <a:latin typeface="Cambria Math" panose="02040503050406030204" pitchFamily="18" charset="0"/>
                                            </a:rPr>
                                            <m:t>𝑚</m:t>
                                          </m:r>
                                        </m:sub>
                                      </m:sSub>
                                      <m:r>
                                        <a:rPr lang="zh-CN" altLang="en-US" i="0">
                                          <a:latin typeface="Cambria Math" panose="02040503050406030204" pitchFamily="18" charset="0"/>
                                        </a:rPr>
                                        <m:t>=</m:t>
                                      </m:r>
                                      <m:rad>
                                        <m:radPr>
                                          <m:degHide m:val="on"/>
                                          <m:ctrlPr>
                                            <a:rPr lang="zh-CN" altLang="en-US" i="1">
                                              <a:latin typeface="Cambria Math" panose="02040503050406030204" pitchFamily="18" charset="0"/>
                                            </a:rPr>
                                          </m:ctrlPr>
                                        </m:radPr>
                                        <m:deg/>
                                        <m:e>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𝑆𝐿</m:t>
                                              </m:r>
                                            </m:e>
                                            <m:sub>
                                              <m:r>
                                                <a:rPr lang="zh-CN" altLang="en-US" i="1">
                                                  <a:latin typeface="Cambria Math" panose="02040503050406030204" pitchFamily="18" charset="0"/>
                                                </a:rPr>
                                                <m:t>𝑛</m:t>
                                              </m:r>
                                              <m:r>
                                                <a:rPr lang="zh-CN" altLang="en-US" i="0">
                                                  <a:latin typeface="Cambria Math" panose="02040503050406030204" pitchFamily="18" charset="0"/>
                                                </a:rPr>
                                                <m:t>+1</m:t>
                                              </m:r>
                                            </m:sub>
                                            <m:sup>
                                              <m:r>
                                                <a:rPr lang="zh-CN" altLang="en-US" i="0">
                                                  <a:latin typeface="Cambria Math" panose="02040503050406030204" pitchFamily="18" charset="0"/>
                                                </a:rPr>
                                                <m:t>2</m:t>
                                              </m:r>
                                            </m:sup>
                                          </m:sSubSup>
                                          <m:r>
                                            <a:rPr lang="zh-CN" altLang="en-US" i="0">
                                              <a:latin typeface="Cambria Math" panose="02040503050406030204" pitchFamily="18" charset="0"/>
                                            </a:rPr>
                                            <m:t>+</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𝑆𝐿</m:t>
                                              </m:r>
                                            </m:e>
                                            <m:sub>
                                              <m:r>
                                                <a:rPr lang="zh-CN" altLang="en-US" i="1">
                                                  <a:latin typeface="Cambria Math" panose="02040503050406030204" pitchFamily="18" charset="0"/>
                                                </a:rPr>
                                                <m:t>𝑛</m:t>
                                              </m:r>
                                              <m:r>
                                                <a:rPr lang="zh-CN" altLang="en-US" i="0">
                                                  <a:latin typeface="Cambria Math" panose="02040503050406030204" pitchFamily="18" charset="0"/>
                                                </a:rPr>
                                                <m:t>+2</m:t>
                                              </m:r>
                                            </m:sub>
                                            <m:sup>
                                              <m:r>
                                                <a:rPr lang="zh-CN" altLang="en-US" i="0">
                                                  <a:latin typeface="Cambria Math" panose="02040503050406030204" pitchFamily="18" charset="0"/>
                                                </a:rPr>
                                                <m:t>2</m:t>
                                              </m:r>
                                            </m:sup>
                                          </m:sSubSup>
                                          <m:r>
                                            <a:rPr lang="zh-CN" altLang="en-US" i="0">
                                              <a:latin typeface="Cambria Math" panose="02040503050406030204" pitchFamily="18" charset="0"/>
                                            </a:rPr>
                                            <m:t>+2</m:t>
                                          </m:r>
                                          <m:r>
                                            <a:rPr lang="zh-CN" altLang="en-US" i="1">
                                              <a:latin typeface="Cambria Math" panose="02040503050406030204" pitchFamily="18" charset="0"/>
                                            </a:rPr>
                                            <m:t>𝐶</m:t>
                                          </m:r>
                                        </m:e>
                                      </m:rad>
                                    </m:e>
                                  </m:mr>
                                  <m:mr>
                                    <m:e>
                                      <m:r>
                                        <a:rPr lang="zh-CN" altLang="en-US" i="1">
                                          <a:latin typeface="Cambria Math" panose="02040503050406030204" pitchFamily="18" charset="0"/>
                                        </a:rPr>
                                        <m:t>𝐶</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𝑆𝐿</m:t>
                                          </m:r>
                                        </m:e>
                                        <m:sub>
                                          <m:r>
                                            <a:rPr lang="zh-CN" altLang="en-US" i="1">
                                              <a:latin typeface="Cambria Math" panose="02040503050406030204" pitchFamily="18" charset="0"/>
                                            </a:rPr>
                                            <m:t>𝑛</m:t>
                                          </m:r>
                                          <m:r>
                                            <a:rPr lang="zh-CN" altLang="en-US" i="0">
                                              <a:latin typeface="Cambria Math" panose="02040503050406030204" pitchFamily="18" charset="0"/>
                                            </a:rPr>
                                            <m:t>+1</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𝑆𝐿</m:t>
                                          </m:r>
                                        </m:e>
                                        <m:sub>
                                          <m:r>
                                            <a:rPr lang="zh-CN" altLang="en-US" i="1">
                                              <a:latin typeface="Cambria Math" panose="02040503050406030204" pitchFamily="18" charset="0"/>
                                            </a:rPr>
                                            <m:t>𝑛</m:t>
                                          </m:r>
                                          <m:r>
                                            <a:rPr lang="zh-CN" altLang="en-US" i="0">
                                              <a:latin typeface="Cambria Math" panose="02040503050406030204" pitchFamily="18" charset="0"/>
                                            </a:rPr>
                                            <m:t>+2</m:t>
                                          </m:r>
                                        </m:sub>
                                      </m:sSub>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cos</m:t>
                                          </m:r>
                                        </m:fName>
                                        <m:e>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𝜃</m:t>
                                                  </m:r>
                                                </m:e>
                                                <m:sub>
                                                  <m:r>
                                                    <a:rPr lang="zh-CN" altLang="en-US" i="1">
                                                      <a:latin typeface="Cambria Math" panose="02040503050406030204" pitchFamily="18" charset="0"/>
                                                    </a:rPr>
                                                    <m:t>𝑛</m:t>
                                                  </m:r>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𝜃</m:t>
                                                  </m:r>
                                                </m:e>
                                                <m:sub>
                                                  <m:r>
                                                    <a:rPr lang="zh-CN" altLang="en-US" i="1">
                                                      <a:latin typeface="Cambria Math" panose="02040503050406030204" pitchFamily="18" charset="0"/>
                                                    </a:rPr>
                                                    <m:t>𝑛</m:t>
                                                  </m:r>
                                                  <m:r>
                                                    <a:rPr lang="zh-CN" altLang="en-US" i="0">
                                                      <a:latin typeface="Cambria Math" panose="02040503050406030204" pitchFamily="18" charset="0"/>
                                                    </a:rPr>
                                                    <m:t>+2</m:t>
                                                  </m:r>
                                                </m:sub>
                                              </m:sSub>
                                            </m:e>
                                          </m:d>
                                        </m:e>
                                      </m:func>
                                    </m:e>
                                  </m:mr>
                                </m:m>
                              </m:e>
                            </m:mr>
                          </m:m>
                        </m:e>
                      </m:d>
                    </m:oMath>
                  </m:oMathPara>
                </a14:m>
                <a:endParaRPr lang="zh-CN" altLang="en-US" dirty="0"/>
              </a:p>
            </p:txBody>
          </p:sp>
        </mc:Choice>
        <mc:Fallback xmlns="">
          <p:sp>
            <p:nvSpPr>
              <p:cNvPr id="5" name="矩形 4"/>
              <p:cNvSpPr>
                <a:spLocks noRot="1" noChangeAspect="1" noMove="1" noResize="1" noEditPoints="1" noAdjustHandles="1" noChangeArrowheads="1" noChangeShapeType="1" noTextEdit="1"/>
              </p:cNvSpPr>
              <p:nvPr/>
            </p:nvSpPr>
            <p:spPr>
              <a:xfrm>
                <a:off x="6987621" y="3161807"/>
                <a:ext cx="3963393" cy="1583510"/>
              </a:xfrm>
              <a:prstGeom prst="rect">
                <a:avLst/>
              </a:prstGeom>
              <a:blipFill rotWithShape="0">
                <a:blip r:embed="rId4"/>
                <a:stretch>
                  <a:fillRect/>
                </a:stretch>
              </a:blipFill>
            </p:spPr>
            <p:txBody>
              <a:bodyPr/>
              <a:lstStyle/>
              <a:p>
                <a:r>
                  <a:rPr lang="zh-CN" altLang="en-US">
                    <a:noFill/>
                  </a:rPr>
                  <a:t> </a:t>
                </a:r>
              </a:p>
            </p:txBody>
          </p:sp>
        </mc:Fallback>
      </mc:AlternateContent>
      <p:sp>
        <p:nvSpPr>
          <p:cNvPr id="7" name="矩形 6"/>
          <p:cNvSpPr/>
          <p:nvPr/>
        </p:nvSpPr>
        <p:spPr>
          <a:xfrm>
            <a:off x="292467" y="1909338"/>
            <a:ext cx="5297767" cy="682238"/>
          </a:xfrm>
          <a:prstGeom prst="rect">
            <a:avLst/>
          </a:prstGeom>
        </p:spPr>
        <p:txBody>
          <a:bodyPr wrap="square">
            <a:spAutoFit/>
          </a:bodyPr>
          <a:lstStyle/>
          <a:p>
            <a:pPr indent="254000" algn="just">
              <a:lnSpc>
                <a:spcPts val="2300"/>
              </a:lnSpc>
              <a:spcAft>
                <a:spcPts val="0"/>
              </a:spcAft>
            </a:pPr>
            <a:r>
              <a:rPr lang="en-US" altLang="zh-CN" sz="1200" b="1" dirty="0">
                <a:solidFill>
                  <a:srgbClr val="000000"/>
                </a:solidFill>
                <a:latin typeface="Cambria Math" panose="02040503050406030204" pitchFamily="18" charset="0"/>
                <a:ea typeface="Cambria Math" panose="02040503050406030204" pitchFamily="18" charset="0"/>
              </a:rPr>
              <a:t>fast step</a:t>
            </a:r>
            <a:r>
              <a:rPr lang="zh-CN" altLang="en-US" sz="1200" dirty="0">
                <a:solidFill>
                  <a:srgbClr val="000000"/>
                </a:solidFill>
                <a:latin typeface="Cambria Math" panose="02040503050406030204" pitchFamily="18" charset="0"/>
                <a:ea typeface="Cambria Math" panose="02040503050406030204" pitchFamily="18" charset="0"/>
              </a:rPr>
              <a:t>：</a:t>
            </a:r>
            <a:r>
              <a:rPr lang="en-US" altLang="zh-CN" sz="1200" dirty="0">
                <a:solidFill>
                  <a:srgbClr val="000000"/>
                </a:solidFill>
                <a:latin typeface="Cambria Math" panose="02040503050406030204" pitchFamily="18" charset="0"/>
                <a:ea typeface="Cambria Math" panose="02040503050406030204" pitchFamily="18" charset="0"/>
              </a:rPr>
              <a:t>at least one complete step can be completed within 1s</a:t>
            </a:r>
          </a:p>
          <a:p>
            <a:pPr indent="254000" algn="just">
              <a:lnSpc>
                <a:spcPts val="2300"/>
              </a:lnSpc>
              <a:spcAft>
                <a:spcPts val="0"/>
              </a:spcAft>
            </a:pPr>
            <a:r>
              <a:rPr lang="en-US" altLang="zh-CN" sz="1200" b="1" dirty="0">
                <a:solidFill>
                  <a:srgbClr val="000000"/>
                </a:solidFill>
                <a:latin typeface="Cambria Math" panose="02040503050406030204" pitchFamily="18" charset="0"/>
                <a:ea typeface="Cambria Math" panose="02040503050406030204" pitchFamily="18" charset="0"/>
              </a:rPr>
              <a:t>slow step</a:t>
            </a:r>
            <a:r>
              <a:rPr lang="zh-CN" altLang="en-US" sz="1200" dirty="0">
                <a:solidFill>
                  <a:srgbClr val="000000"/>
                </a:solidFill>
                <a:latin typeface="Cambria Math" panose="02040503050406030204" pitchFamily="18" charset="0"/>
                <a:ea typeface="Cambria Math" panose="02040503050406030204" pitchFamily="18" charset="0"/>
              </a:rPr>
              <a:t>：</a:t>
            </a:r>
            <a:r>
              <a:rPr lang="en-US" altLang="zh-CN" sz="1200" dirty="0">
                <a:solidFill>
                  <a:srgbClr val="000000"/>
                </a:solidFill>
                <a:latin typeface="Cambria Math" panose="02040503050406030204" pitchFamily="18" charset="0"/>
                <a:ea typeface="Cambria Math" panose="02040503050406030204" pitchFamily="18" charset="0"/>
              </a:rPr>
              <a:t>one complete step cannot be completed within 1s</a:t>
            </a:r>
          </a:p>
        </p:txBody>
      </p:sp>
      <p:sp>
        <p:nvSpPr>
          <p:cNvPr id="6" name="矩形 5"/>
          <p:cNvSpPr/>
          <p:nvPr/>
        </p:nvSpPr>
        <p:spPr>
          <a:xfrm>
            <a:off x="7099144" y="1895911"/>
            <a:ext cx="4407810" cy="830997"/>
          </a:xfrm>
          <a:prstGeom prst="rect">
            <a:avLst/>
          </a:prstGeom>
        </p:spPr>
        <p:txBody>
          <a:bodyPr wrap="square">
            <a:spAutoFit/>
          </a:bodyPr>
          <a:lstStyle/>
          <a:p>
            <a:r>
              <a:rPr lang="en-US" altLang="zh-CN" sz="1600" b="1" kern="1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The basic idea of the data synchronization is to turn the data of PDR into a timing output, just like the output of GNSS.</a:t>
            </a:r>
            <a:endParaRPr lang="zh-CN" altLang="en-US" sz="1600" b="1" dirty="0">
              <a:solidFill>
                <a:srgbClr val="FF0000"/>
              </a:solidFill>
            </a:endParaRPr>
          </a:p>
        </p:txBody>
      </p:sp>
      <p:sp>
        <p:nvSpPr>
          <p:cNvPr id="9" name="矩形 8"/>
          <p:cNvSpPr/>
          <p:nvPr/>
        </p:nvSpPr>
        <p:spPr>
          <a:xfrm>
            <a:off x="7874814" y="4894901"/>
            <a:ext cx="2944128" cy="682238"/>
          </a:xfrm>
          <a:prstGeom prst="rect">
            <a:avLst/>
          </a:prstGeom>
        </p:spPr>
        <p:txBody>
          <a:bodyPr wrap="square">
            <a:spAutoFit/>
          </a:bodyPr>
          <a:lstStyle/>
          <a:p>
            <a:pPr indent="254000" algn="just">
              <a:lnSpc>
                <a:spcPts val="2300"/>
              </a:lnSpc>
              <a:spcAft>
                <a:spcPts val="0"/>
              </a:spcAft>
            </a:pPr>
            <a:r>
              <a:rPr lang="en-US" altLang="zh-CN" sz="1400" dirty="0">
                <a:solidFill>
                  <a:srgbClr val="000000"/>
                </a:solidFill>
                <a:latin typeface="Cambria Math" panose="02040503050406030204" pitchFamily="18" charset="0"/>
                <a:ea typeface="Cambria Math" panose="02040503050406030204" pitchFamily="18" charset="0"/>
              </a:rPr>
              <a:t>n</a:t>
            </a:r>
            <a:r>
              <a:rPr lang="zh-CN" altLang="en-US" sz="1400" dirty="0">
                <a:solidFill>
                  <a:srgbClr val="000000"/>
                </a:solidFill>
                <a:latin typeface="Cambria Math" panose="02040503050406030204" pitchFamily="18" charset="0"/>
                <a:ea typeface="Cambria Math" panose="02040503050406030204" pitchFamily="18" charset="0"/>
              </a:rPr>
              <a:t>：</a:t>
            </a:r>
            <a:r>
              <a:rPr lang="en-US" altLang="zh-CN" sz="1400" dirty="0">
                <a:solidFill>
                  <a:srgbClr val="000000"/>
                </a:solidFill>
                <a:latin typeface="Cambria Math" panose="02040503050406030204" pitchFamily="18" charset="0"/>
                <a:ea typeface="Cambria Math" panose="02040503050406030204" pitchFamily="18" charset="0"/>
              </a:rPr>
              <a:t>step n of PDR</a:t>
            </a:r>
          </a:p>
          <a:p>
            <a:pPr indent="254000" algn="just">
              <a:lnSpc>
                <a:spcPts val="2300"/>
              </a:lnSpc>
              <a:spcAft>
                <a:spcPts val="0"/>
              </a:spcAft>
            </a:pPr>
            <a:r>
              <a:rPr lang="en-US" altLang="zh-CN" sz="1400" dirty="0">
                <a:solidFill>
                  <a:srgbClr val="000000"/>
                </a:solidFill>
                <a:latin typeface="Cambria Math" panose="02040503050406030204" pitchFamily="18" charset="0"/>
                <a:ea typeface="Cambria Math" panose="02040503050406030204" pitchFamily="18" charset="0"/>
              </a:rPr>
              <a:t>m</a:t>
            </a:r>
            <a:r>
              <a:rPr lang="zh-CN" altLang="en-US" sz="1400" dirty="0">
                <a:solidFill>
                  <a:srgbClr val="000000"/>
                </a:solidFill>
                <a:latin typeface="Cambria Math" panose="02040503050406030204" pitchFamily="18" charset="0"/>
                <a:ea typeface="Cambria Math" panose="02040503050406030204" pitchFamily="18" charset="0"/>
              </a:rPr>
              <a:t>：</a:t>
            </a:r>
            <a:r>
              <a:rPr lang="en-US" altLang="zh-CN" sz="1400" dirty="0">
                <a:solidFill>
                  <a:srgbClr val="000000"/>
                </a:solidFill>
                <a:latin typeface="Cambria Math" panose="02040503050406030204" pitchFamily="18" charset="0"/>
                <a:ea typeface="Cambria Math" panose="02040503050406030204" pitchFamily="18" charset="0"/>
              </a:rPr>
              <a:t>time m of GNSS</a:t>
            </a:r>
          </a:p>
        </p:txBody>
      </p:sp>
    </p:spTree>
    <p:extLst>
      <p:ext uri="{BB962C8B-B14F-4D97-AF65-F5344CB8AC3E}">
        <p14:creationId xmlns:p14="http://schemas.microsoft.com/office/powerpoint/2010/main" val="1940545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2019北斗项目\3.29 PPT模板\PPT底板.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89449"/>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2">
            <a:extLst>
              <a:ext uri="{FF2B5EF4-FFF2-40B4-BE49-F238E27FC236}">
                <a16:creationId xmlns:a16="http://schemas.microsoft.com/office/drawing/2014/main" id="{65ADA9F4-E184-49C6-8208-C84541E894A6}"/>
              </a:ext>
            </a:extLst>
          </p:cNvPr>
          <p:cNvSpPr txBox="1">
            <a:spLocks/>
          </p:cNvSpPr>
          <p:nvPr/>
        </p:nvSpPr>
        <p:spPr>
          <a:xfrm>
            <a:off x="514558" y="974278"/>
            <a:ext cx="11162884" cy="57418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effectLst>
                  <a:outerShdw blurRad="38100" dist="38100" dir="2700000" algn="tl">
                    <a:srgbClr val="000000">
                      <a:alpha val="43137"/>
                    </a:srgbClr>
                  </a:outerShdw>
                </a:effectLst>
              </a:rPr>
              <a:t>Fusion Framework</a:t>
            </a:r>
            <a:endParaRPr lang="zh-CN" altLang="en-US" sz="2800" b="1" dirty="0">
              <a:effectLst>
                <a:outerShdw blurRad="38100" dist="38100" dir="2700000" algn="tl">
                  <a:srgbClr val="000000">
                    <a:alpha val="43137"/>
                  </a:srgbClr>
                </a:outerShdw>
              </a:effectLst>
            </a:endParaRPr>
          </a:p>
        </p:txBody>
      </p:sp>
      <p:pic>
        <p:nvPicPr>
          <p:cNvPr id="2" name="图片 1">
            <a:extLst>
              <a:ext uri="{FF2B5EF4-FFF2-40B4-BE49-F238E27FC236}">
                <a16:creationId xmlns:a16="http://schemas.microsoft.com/office/drawing/2014/main" id="{B880945A-94ED-48B9-8071-4677A5C7393F}"/>
              </a:ext>
            </a:extLst>
          </p:cNvPr>
          <p:cNvPicPr>
            <a:picLocks noChangeAspect="1"/>
          </p:cNvPicPr>
          <p:nvPr/>
        </p:nvPicPr>
        <p:blipFill>
          <a:blip r:embed="rId3"/>
          <a:stretch>
            <a:fillRect/>
          </a:stretch>
        </p:blipFill>
        <p:spPr>
          <a:xfrm>
            <a:off x="1053366" y="1596549"/>
            <a:ext cx="4866103" cy="3737928"/>
          </a:xfrm>
          <a:prstGeom prst="rect">
            <a:avLst/>
          </a:prstGeom>
        </p:spPr>
      </p:pic>
      <p:sp>
        <p:nvSpPr>
          <p:cNvPr id="7" name="矩形 6">
            <a:extLst>
              <a:ext uri="{FF2B5EF4-FFF2-40B4-BE49-F238E27FC236}">
                <a16:creationId xmlns:a16="http://schemas.microsoft.com/office/drawing/2014/main" id="{4CFC5EB3-FACF-4768-9113-47D8FA23B371}"/>
              </a:ext>
            </a:extLst>
          </p:cNvPr>
          <p:cNvSpPr/>
          <p:nvPr/>
        </p:nvSpPr>
        <p:spPr>
          <a:xfrm>
            <a:off x="1504943" y="5453685"/>
            <a:ext cx="3387565" cy="338554"/>
          </a:xfrm>
          <a:prstGeom prst="rect">
            <a:avLst/>
          </a:prstGeom>
        </p:spPr>
        <p:txBody>
          <a:bodyPr wrap="square">
            <a:spAutoFit/>
          </a:bodyPr>
          <a:lstStyle/>
          <a:p>
            <a:r>
              <a:rPr lang="en-US" altLang="zh-CN" sz="1600" b="1" kern="100" dirty="0">
                <a:latin typeface="Times New Roman" panose="02020603050405020304" pitchFamily="18" charset="0"/>
                <a:ea typeface="黑体" panose="02010609060101010101" pitchFamily="49" charset="-122"/>
              </a:rPr>
              <a:t>PDR and GNSS fusion algorithm</a:t>
            </a:r>
            <a:endParaRPr lang="zh-CN" altLang="en-US" sz="1600" dirty="0"/>
          </a:p>
        </p:txBody>
      </p:sp>
      <p:pic>
        <p:nvPicPr>
          <p:cNvPr id="4" name="图片 3">
            <a:extLst>
              <a:ext uri="{FF2B5EF4-FFF2-40B4-BE49-F238E27FC236}">
                <a16:creationId xmlns:a16="http://schemas.microsoft.com/office/drawing/2014/main" id="{93E02A3D-636C-48FE-9C6D-692221515E86}"/>
              </a:ext>
            </a:extLst>
          </p:cNvPr>
          <p:cNvPicPr>
            <a:picLocks noChangeAspect="1"/>
          </p:cNvPicPr>
          <p:nvPr/>
        </p:nvPicPr>
        <p:blipFill>
          <a:blip r:embed="rId4"/>
          <a:stretch>
            <a:fillRect/>
          </a:stretch>
        </p:blipFill>
        <p:spPr>
          <a:xfrm>
            <a:off x="6833646" y="3073251"/>
            <a:ext cx="3143250" cy="1304925"/>
          </a:xfrm>
          <a:prstGeom prst="rect">
            <a:avLst/>
          </a:prstGeom>
        </p:spPr>
      </p:pic>
      <p:pic>
        <p:nvPicPr>
          <p:cNvPr id="5" name="图片 4">
            <a:extLst>
              <a:ext uri="{FF2B5EF4-FFF2-40B4-BE49-F238E27FC236}">
                <a16:creationId xmlns:a16="http://schemas.microsoft.com/office/drawing/2014/main" id="{ACEE045A-019D-41B0-AD5F-6F84903E55E0}"/>
              </a:ext>
            </a:extLst>
          </p:cNvPr>
          <p:cNvPicPr>
            <a:picLocks noChangeAspect="1"/>
          </p:cNvPicPr>
          <p:nvPr/>
        </p:nvPicPr>
        <p:blipFill>
          <a:blip r:embed="rId5"/>
          <a:stretch>
            <a:fillRect/>
          </a:stretch>
        </p:blipFill>
        <p:spPr>
          <a:xfrm>
            <a:off x="10259193" y="3897543"/>
            <a:ext cx="1924142" cy="496001"/>
          </a:xfrm>
          <a:prstGeom prst="rect">
            <a:avLst/>
          </a:prstGeom>
        </p:spPr>
      </p:pic>
      <p:sp>
        <p:nvSpPr>
          <p:cNvPr id="10" name="椭圆 9">
            <a:extLst>
              <a:ext uri="{FF2B5EF4-FFF2-40B4-BE49-F238E27FC236}">
                <a16:creationId xmlns:a16="http://schemas.microsoft.com/office/drawing/2014/main" id="{B7065693-08FB-4EBE-A6AF-8A0C92EB659C}"/>
              </a:ext>
            </a:extLst>
          </p:cNvPr>
          <p:cNvSpPr/>
          <p:nvPr/>
        </p:nvSpPr>
        <p:spPr>
          <a:xfrm>
            <a:off x="7063325" y="3797954"/>
            <a:ext cx="424835" cy="518762"/>
          </a:xfrm>
          <a:prstGeom prst="ellipse">
            <a:avLst/>
          </a:prstGeom>
          <a:noFill/>
          <a:ln w="19050">
            <a:solidFill>
              <a:srgbClr val="C0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a:extLst>
              <a:ext uri="{FF2B5EF4-FFF2-40B4-BE49-F238E27FC236}">
                <a16:creationId xmlns:a16="http://schemas.microsoft.com/office/drawing/2014/main" id="{2FC7BBCE-3353-4442-B60C-FBB749ABAAEC}"/>
              </a:ext>
            </a:extLst>
          </p:cNvPr>
          <p:cNvCxnSpPr>
            <a:cxnSpLocks/>
            <a:stCxn id="10" idx="7"/>
          </p:cNvCxnSpPr>
          <p:nvPr/>
        </p:nvCxnSpPr>
        <p:spPr>
          <a:xfrm>
            <a:off x="7425944" y="3873925"/>
            <a:ext cx="2808854"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AD4AE81B-B52E-433D-84DE-654ED50A4559}"/>
              </a:ext>
            </a:extLst>
          </p:cNvPr>
          <p:cNvCxnSpPr>
            <a:cxnSpLocks/>
          </p:cNvCxnSpPr>
          <p:nvPr/>
        </p:nvCxnSpPr>
        <p:spPr>
          <a:xfrm>
            <a:off x="10349524" y="3873925"/>
            <a:ext cx="0" cy="504251"/>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8" name="内容占位符 3">
            <a:extLst>
              <a:ext uri="{FF2B5EF4-FFF2-40B4-BE49-F238E27FC236}">
                <a16:creationId xmlns:a16="http://schemas.microsoft.com/office/drawing/2014/main" id="{1EC57D91-1347-42A0-AFF2-52B5C2C8CC54}"/>
              </a:ext>
            </a:extLst>
          </p:cNvPr>
          <p:cNvSpPr txBox="1">
            <a:spLocks/>
          </p:cNvSpPr>
          <p:nvPr/>
        </p:nvSpPr>
        <p:spPr>
          <a:xfrm>
            <a:off x="6272533" y="2522739"/>
            <a:ext cx="4265475" cy="54303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6055" indent="-186055">
              <a:lnSpc>
                <a:spcPct val="150000"/>
              </a:lnSpc>
              <a:buClr>
                <a:srgbClr val="C00000"/>
              </a:buClr>
              <a:buFont typeface="Wingdings" panose="05000000000000000000" pitchFamily="2" charset="2"/>
              <a:buChar char="n"/>
              <a:defRPr/>
            </a:pPr>
            <a:r>
              <a:rPr lang="en-US" altLang="zh-CN" b="1" dirty="0">
                <a:latin typeface="微软雅黑" panose="020B0503020204020204" pitchFamily="34" charset="-122"/>
                <a:ea typeface="微软雅黑" panose="020B0503020204020204" pitchFamily="34" charset="-122"/>
              </a:rPr>
              <a:t>Dynamic weight</a:t>
            </a:r>
          </a:p>
        </p:txBody>
      </p:sp>
      <p:sp>
        <p:nvSpPr>
          <p:cNvPr id="20" name="内容占位符 3">
            <a:extLst>
              <a:ext uri="{FF2B5EF4-FFF2-40B4-BE49-F238E27FC236}">
                <a16:creationId xmlns:a16="http://schemas.microsoft.com/office/drawing/2014/main" id="{0EDFDDC6-C407-4EB2-A8ED-3EF44B3C10BF}"/>
              </a:ext>
            </a:extLst>
          </p:cNvPr>
          <p:cNvSpPr txBox="1">
            <a:spLocks/>
          </p:cNvSpPr>
          <p:nvPr/>
        </p:nvSpPr>
        <p:spPr>
          <a:xfrm>
            <a:off x="6356946" y="3760412"/>
            <a:ext cx="4265475" cy="543035"/>
          </a:xfrm>
          <a:prstGeom prst="rect">
            <a:avLst/>
          </a:prstGeom>
        </p:spPr>
        <p:txBody>
          <a:bodyPr vert="horz" lIns="91440" tIns="45720" rIns="91440" bIns="4572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6055" indent="-186055">
              <a:lnSpc>
                <a:spcPct val="150000"/>
              </a:lnSpc>
              <a:buClr>
                <a:srgbClr val="C00000"/>
              </a:buClr>
              <a:buFont typeface="Wingdings" panose="05000000000000000000" pitchFamily="2" charset="2"/>
              <a:buChar char="n"/>
              <a:defRPr/>
            </a:pP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51450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descr="D:\2019北斗项目\3.29 PPT模板\PPT底板.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89449"/>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10">
            <a:extLst>
              <a:ext uri="{FF2B5EF4-FFF2-40B4-BE49-F238E27FC236}">
                <a16:creationId xmlns:a16="http://schemas.microsoft.com/office/drawing/2014/main" id="{CC95E90F-38ED-47F6-B514-2029B24DB3C2}"/>
              </a:ext>
            </a:extLst>
          </p:cNvPr>
          <p:cNvSpPr>
            <a:spLocks/>
          </p:cNvSpPr>
          <p:nvPr/>
        </p:nvSpPr>
        <p:spPr bwMode="auto">
          <a:xfrm>
            <a:off x="3622710" y="1621359"/>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4" name="文本框 3">
            <a:extLst>
              <a:ext uri="{FF2B5EF4-FFF2-40B4-BE49-F238E27FC236}">
                <a16:creationId xmlns:a16="http://schemas.microsoft.com/office/drawing/2014/main" id="{C0A737CE-4226-4E80-89DF-E56E8F984F34}"/>
              </a:ext>
            </a:extLst>
          </p:cNvPr>
          <p:cNvSpPr txBox="1"/>
          <p:nvPr/>
        </p:nvSpPr>
        <p:spPr>
          <a:xfrm>
            <a:off x="3852821" y="1557552"/>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EBA5CF88-DDBC-4DA5-A3C5-5D0836E8F151}"/>
              </a:ext>
            </a:extLst>
          </p:cNvPr>
          <p:cNvCxnSpPr>
            <a:stCxn id="3" idx="6"/>
          </p:cNvCxnSpPr>
          <p:nvPr/>
        </p:nvCxnSpPr>
        <p:spPr>
          <a:xfrm>
            <a:off x="4315208" y="1965217"/>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AF0C4BFF-3412-4A22-98E7-FF0FD00082B4}"/>
              </a:ext>
            </a:extLst>
          </p:cNvPr>
          <p:cNvSpPr txBox="1"/>
          <p:nvPr/>
        </p:nvSpPr>
        <p:spPr>
          <a:xfrm>
            <a:off x="4696248" y="1528736"/>
            <a:ext cx="4387392" cy="461665"/>
          </a:xfrm>
          <a:prstGeom prst="rect">
            <a:avLst/>
          </a:prstGeom>
          <a:noFill/>
        </p:spPr>
        <p:txBody>
          <a:bodyPr wrap="square" rtlCol="0">
            <a:spAutoFit/>
          </a:bodyPr>
          <a:lstStyle/>
          <a:p>
            <a:r>
              <a:rPr lang="en-US" altLang="zh-CN" sz="2400" dirty="0"/>
              <a:t>Background</a:t>
            </a:r>
            <a:endParaRPr lang="zh-CN" altLang="en-US" sz="2400" dirty="0"/>
          </a:p>
        </p:txBody>
      </p:sp>
      <p:sp>
        <p:nvSpPr>
          <p:cNvPr id="7" name="Freeform 10">
            <a:extLst>
              <a:ext uri="{FF2B5EF4-FFF2-40B4-BE49-F238E27FC236}">
                <a16:creationId xmlns:a16="http://schemas.microsoft.com/office/drawing/2014/main" id="{D9AE7E7F-CF96-4355-85F4-0DC8E144DA7B}"/>
              </a:ext>
            </a:extLst>
          </p:cNvPr>
          <p:cNvSpPr>
            <a:spLocks/>
          </p:cNvSpPr>
          <p:nvPr/>
        </p:nvSpPr>
        <p:spPr bwMode="auto">
          <a:xfrm>
            <a:off x="3622710" y="248486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8" name="文本框 7">
            <a:extLst>
              <a:ext uri="{FF2B5EF4-FFF2-40B4-BE49-F238E27FC236}">
                <a16:creationId xmlns:a16="http://schemas.microsoft.com/office/drawing/2014/main" id="{3143CD93-31A4-4A14-A101-FC77B88C4FA8}"/>
              </a:ext>
            </a:extLst>
          </p:cNvPr>
          <p:cNvSpPr txBox="1"/>
          <p:nvPr/>
        </p:nvSpPr>
        <p:spPr>
          <a:xfrm>
            <a:off x="3852821" y="242106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9" name="直接连接符 8">
            <a:extLst>
              <a:ext uri="{FF2B5EF4-FFF2-40B4-BE49-F238E27FC236}">
                <a16:creationId xmlns:a16="http://schemas.microsoft.com/office/drawing/2014/main" id="{BA507F24-6531-4878-B9D4-5ACAB632C968}"/>
              </a:ext>
            </a:extLst>
          </p:cNvPr>
          <p:cNvCxnSpPr>
            <a:stCxn id="7" idx="6"/>
          </p:cNvCxnSpPr>
          <p:nvPr/>
        </p:nvCxnSpPr>
        <p:spPr>
          <a:xfrm>
            <a:off x="4315208" y="282872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74EC055-05CF-4EE1-ACA7-223060C5222B}"/>
              </a:ext>
            </a:extLst>
          </p:cNvPr>
          <p:cNvSpPr txBox="1"/>
          <p:nvPr/>
        </p:nvSpPr>
        <p:spPr>
          <a:xfrm>
            <a:off x="4696248" y="2392244"/>
            <a:ext cx="4387392" cy="461665"/>
          </a:xfrm>
          <a:prstGeom prst="rect">
            <a:avLst/>
          </a:prstGeom>
          <a:noFill/>
        </p:spPr>
        <p:txBody>
          <a:bodyPr wrap="square" rtlCol="0">
            <a:spAutoFit/>
          </a:bodyPr>
          <a:lstStyle/>
          <a:p>
            <a:r>
              <a:rPr lang="en-US" altLang="zh-CN" sz="2400" dirty="0"/>
              <a:t>PDR/GNSS</a:t>
            </a:r>
            <a:r>
              <a:rPr lang="zh-CN" altLang="en-US" sz="2400" dirty="0"/>
              <a:t> </a:t>
            </a:r>
            <a:r>
              <a:rPr lang="en-US" altLang="zh-CN" sz="2400" dirty="0"/>
              <a:t>Fusion Framework</a:t>
            </a:r>
            <a:endParaRPr lang="zh-CN" altLang="en-US" sz="2400" dirty="0"/>
          </a:p>
        </p:txBody>
      </p:sp>
      <p:sp>
        <p:nvSpPr>
          <p:cNvPr id="11" name="Freeform 10">
            <a:extLst>
              <a:ext uri="{FF2B5EF4-FFF2-40B4-BE49-F238E27FC236}">
                <a16:creationId xmlns:a16="http://schemas.microsoft.com/office/drawing/2014/main" id="{EDFD653A-11DC-454D-8063-D6F75FC13387}"/>
              </a:ext>
            </a:extLst>
          </p:cNvPr>
          <p:cNvSpPr>
            <a:spLocks/>
          </p:cNvSpPr>
          <p:nvPr/>
        </p:nvSpPr>
        <p:spPr bwMode="auto">
          <a:xfrm>
            <a:off x="3622710" y="3348375"/>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2" name="文本框 11">
            <a:extLst>
              <a:ext uri="{FF2B5EF4-FFF2-40B4-BE49-F238E27FC236}">
                <a16:creationId xmlns:a16="http://schemas.microsoft.com/office/drawing/2014/main" id="{772474FD-A833-43F5-BCFE-99C62E3B1CAD}"/>
              </a:ext>
            </a:extLst>
          </p:cNvPr>
          <p:cNvSpPr txBox="1"/>
          <p:nvPr/>
        </p:nvSpPr>
        <p:spPr>
          <a:xfrm>
            <a:off x="3852821" y="3284568"/>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3" name="直接连接符 12">
            <a:extLst>
              <a:ext uri="{FF2B5EF4-FFF2-40B4-BE49-F238E27FC236}">
                <a16:creationId xmlns:a16="http://schemas.microsoft.com/office/drawing/2014/main" id="{DC33F4A5-3116-41FE-A906-BFDA6AE3918E}"/>
              </a:ext>
            </a:extLst>
          </p:cNvPr>
          <p:cNvCxnSpPr>
            <a:cxnSpLocks/>
            <a:stCxn id="11" idx="6"/>
          </p:cNvCxnSpPr>
          <p:nvPr/>
        </p:nvCxnSpPr>
        <p:spPr>
          <a:xfrm>
            <a:off x="4315208" y="3692233"/>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07BF2B2B-682D-4982-BC40-EC605078E1AB}"/>
              </a:ext>
            </a:extLst>
          </p:cNvPr>
          <p:cNvSpPr txBox="1"/>
          <p:nvPr/>
        </p:nvSpPr>
        <p:spPr>
          <a:xfrm>
            <a:off x="4696248" y="3255752"/>
            <a:ext cx="4387392" cy="461665"/>
          </a:xfrm>
          <a:prstGeom prst="rect">
            <a:avLst/>
          </a:prstGeom>
          <a:noFill/>
        </p:spPr>
        <p:txBody>
          <a:bodyPr wrap="square" rtlCol="0">
            <a:spAutoFit/>
          </a:bodyPr>
          <a:lstStyle/>
          <a:p>
            <a:r>
              <a:rPr lang="en-US" altLang="zh-CN" sz="2400" dirty="0">
                <a:solidFill>
                  <a:schemeClr val="tx1">
                    <a:lumMod val="75000"/>
                    <a:lumOff val="25000"/>
                  </a:schemeClr>
                </a:solidFill>
              </a:rPr>
              <a:t>Experimental Results</a:t>
            </a:r>
            <a:endParaRPr lang="zh-CN" altLang="en-US" sz="2400" dirty="0">
              <a:solidFill>
                <a:schemeClr val="tx1">
                  <a:lumMod val="75000"/>
                  <a:lumOff val="25000"/>
                </a:schemeClr>
              </a:solidFill>
            </a:endParaRPr>
          </a:p>
        </p:txBody>
      </p:sp>
      <p:sp>
        <p:nvSpPr>
          <p:cNvPr id="15" name="Freeform 10">
            <a:extLst>
              <a:ext uri="{FF2B5EF4-FFF2-40B4-BE49-F238E27FC236}">
                <a16:creationId xmlns:a16="http://schemas.microsoft.com/office/drawing/2014/main" id="{E496CDF1-7198-4112-8A0A-B6FBB295C667}"/>
              </a:ext>
            </a:extLst>
          </p:cNvPr>
          <p:cNvSpPr>
            <a:spLocks/>
          </p:cNvSpPr>
          <p:nvPr/>
        </p:nvSpPr>
        <p:spPr bwMode="auto">
          <a:xfrm>
            <a:off x="3622710" y="4211884"/>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6" name="文本框 15">
            <a:extLst>
              <a:ext uri="{FF2B5EF4-FFF2-40B4-BE49-F238E27FC236}">
                <a16:creationId xmlns:a16="http://schemas.microsoft.com/office/drawing/2014/main" id="{91B030BB-4F6C-48C2-9258-C8469E5D10EB}"/>
              </a:ext>
            </a:extLst>
          </p:cNvPr>
          <p:cNvSpPr txBox="1"/>
          <p:nvPr/>
        </p:nvSpPr>
        <p:spPr>
          <a:xfrm>
            <a:off x="3852821" y="4148077"/>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7" name="直接连接符 16">
            <a:extLst>
              <a:ext uri="{FF2B5EF4-FFF2-40B4-BE49-F238E27FC236}">
                <a16:creationId xmlns:a16="http://schemas.microsoft.com/office/drawing/2014/main" id="{8D609929-FA6F-45A5-999A-3E0195FC7FD0}"/>
              </a:ext>
            </a:extLst>
          </p:cNvPr>
          <p:cNvCxnSpPr>
            <a:cxnSpLocks/>
            <a:stCxn id="15" idx="6"/>
          </p:cNvCxnSpPr>
          <p:nvPr/>
        </p:nvCxnSpPr>
        <p:spPr>
          <a:xfrm>
            <a:off x="4315208" y="4555742"/>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240294E3-CBD2-4172-9A5C-E9FF296B1C80}"/>
              </a:ext>
            </a:extLst>
          </p:cNvPr>
          <p:cNvSpPr txBox="1"/>
          <p:nvPr/>
        </p:nvSpPr>
        <p:spPr>
          <a:xfrm>
            <a:off x="4696248" y="4119261"/>
            <a:ext cx="4387392" cy="461665"/>
          </a:xfrm>
          <a:prstGeom prst="rect">
            <a:avLst/>
          </a:prstGeom>
          <a:noFill/>
        </p:spPr>
        <p:txBody>
          <a:bodyPr wrap="square" rtlCol="0">
            <a:spAutoFit/>
          </a:bodyPr>
          <a:lstStyle/>
          <a:p>
            <a:r>
              <a:rPr lang="en-US" altLang="zh-CN" sz="2400" dirty="0">
                <a:solidFill>
                  <a:schemeClr val="tx1">
                    <a:lumMod val="75000"/>
                    <a:lumOff val="25000"/>
                  </a:schemeClr>
                </a:solidFill>
              </a:rPr>
              <a:t>Conclusion</a:t>
            </a:r>
            <a:endParaRPr lang="zh-CN" altLang="en-US" sz="2400" dirty="0">
              <a:solidFill>
                <a:schemeClr val="tx1">
                  <a:lumMod val="75000"/>
                  <a:lumOff val="25000"/>
                </a:schemeClr>
              </a:solidFill>
            </a:endParaRPr>
          </a:p>
        </p:txBody>
      </p:sp>
    </p:spTree>
    <p:extLst>
      <p:ext uri="{BB962C8B-B14F-4D97-AF65-F5344CB8AC3E}">
        <p14:creationId xmlns:p14="http://schemas.microsoft.com/office/powerpoint/2010/main" val="1700742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2019北斗项目\3.29 PPT模板\PPT底板.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59" y="-31449"/>
            <a:ext cx="12192000" cy="6889449"/>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2">
            <a:extLst>
              <a:ext uri="{FF2B5EF4-FFF2-40B4-BE49-F238E27FC236}">
                <a16:creationId xmlns:a16="http://schemas.microsoft.com/office/drawing/2014/main" id="{65ADA9F4-E184-49C6-8208-C84541E894A6}"/>
              </a:ext>
            </a:extLst>
          </p:cNvPr>
          <p:cNvSpPr txBox="1">
            <a:spLocks/>
          </p:cNvSpPr>
          <p:nvPr/>
        </p:nvSpPr>
        <p:spPr>
          <a:xfrm>
            <a:off x="514558" y="974278"/>
            <a:ext cx="11162884" cy="57418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effectLst>
                  <a:outerShdw blurRad="38100" dist="38100" dir="2700000" algn="tl">
                    <a:srgbClr val="000000">
                      <a:alpha val="43137"/>
                    </a:srgbClr>
                  </a:outerShdw>
                </a:effectLst>
              </a:rPr>
              <a:t>Experiment Setup and Environment</a:t>
            </a:r>
            <a:endParaRPr lang="zh-CN" altLang="en-US" sz="2800" b="1" dirty="0">
              <a:effectLst>
                <a:outerShdw blurRad="38100" dist="38100" dir="2700000" algn="tl">
                  <a:srgbClr val="000000">
                    <a:alpha val="43137"/>
                  </a:srgbClr>
                </a:outerShdw>
              </a:effectLst>
            </a:endParaRPr>
          </a:p>
        </p:txBody>
      </p:sp>
      <p:pic>
        <p:nvPicPr>
          <p:cNvPr id="4" name="图片 3">
            <a:extLst>
              <a:ext uri="{FF2B5EF4-FFF2-40B4-BE49-F238E27FC236}">
                <a16:creationId xmlns:a16="http://schemas.microsoft.com/office/drawing/2014/main" id="{A75AD32A-FE04-43FC-90CC-37EE8749DEC6}"/>
              </a:ext>
            </a:extLst>
          </p:cNvPr>
          <p:cNvPicPr>
            <a:picLocks noChangeAspect="1"/>
          </p:cNvPicPr>
          <p:nvPr/>
        </p:nvPicPr>
        <p:blipFill rotWithShape="1">
          <a:blip r:embed="rId3">
            <a:extLst>
              <a:ext uri="{28A0092B-C50C-407E-A947-70E740481C1C}">
                <a14:useLocalDpi xmlns:a14="http://schemas.microsoft.com/office/drawing/2010/main" val="0"/>
              </a:ext>
            </a:extLst>
          </a:blip>
          <a:srcRect l="9839" t="1092" r="14549" b="59330"/>
          <a:stretch/>
        </p:blipFill>
        <p:spPr>
          <a:xfrm>
            <a:off x="294655" y="1962285"/>
            <a:ext cx="2825325" cy="3210127"/>
          </a:xfrm>
          <a:prstGeom prst="rect">
            <a:avLst/>
          </a:prstGeom>
        </p:spPr>
      </p:pic>
      <p:sp>
        <p:nvSpPr>
          <p:cNvPr id="11" name="矩形 10">
            <a:extLst>
              <a:ext uri="{FF2B5EF4-FFF2-40B4-BE49-F238E27FC236}">
                <a16:creationId xmlns:a16="http://schemas.microsoft.com/office/drawing/2014/main" id="{8D1AE9B4-26DE-4821-8686-42ED66528F73}"/>
              </a:ext>
            </a:extLst>
          </p:cNvPr>
          <p:cNvSpPr/>
          <p:nvPr/>
        </p:nvSpPr>
        <p:spPr>
          <a:xfrm>
            <a:off x="1161268" y="5247682"/>
            <a:ext cx="1659919" cy="338554"/>
          </a:xfrm>
          <a:prstGeom prst="rect">
            <a:avLst/>
          </a:prstGeom>
        </p:spPr>
        <p:txBody>
          <a:bodyPr wrap="square">
            <a:spAutoFit/>
          </a:bodyPr>
          <a:lstStyle/>
          <a:p>
            <a:r>
              <a:rPr lang="en-US" altLang="zh-CN" sz="1600" b="1" kern="100" dirty="0">
                <a:latin typeface="Times New Roman" panose="02020603050405020304" pitchFamily="18" charset="0"/>
                <a:ea typeface="黑体" panose="02010609060101010101" pitchFamily="49" charset="-122"/>
                <a:cs typeface="黑体" panose="02010609060101010101" pitchFamily="49" charset="-122"/>
              </a:rPr>
              <a:t>HUAWEI P10</a:t>
            </a:r>
            <a:endParaRPr lang="zh-CN" altLang="en-US" sz="1600" dirty="0"/>
          </a:p>
        </p:txBody>
      </p:sp>
      <p:pic>
        <p:nvPicPr>
          <p:cNvPr id="10" name="图片 9">
            <a:extLst>
              <a:ext uri="{FF2B5EF4-FFF2-40B4-BE49-F238E27FC236}">
                <a16:creationId xmlns:a16="http://schemas.microsoft.com/office/drawing/2014/main" id="{AFB47C7E-3257-440A-B022-3F99BFE1A484}"/>
              </a:ext>
            </a:extLst>
          </p:cNvPr>
          <p:cNvPicPr>
            <a:picLocks noChangeAspect="1"/>
          </p:cNvPicPr>
          <p:nvPr/>
        </p:nvPicPr>
        <p:blipFill>
          <a:blip r:embed="rId4"/>
          <a:stretch>
            <a:fillRect/>
          </a:stretch>
        </p:blipFill>
        <p:spPr>
          <a:xfrm>
            <a:off x="3240021" y="2370513"/>
            <a:ext cx="2855979" cy="2149124"/>
          </a:xfrm>
          <a:prstGeom prst="rect">
            <a:avLst/>
          </a:prstGeom>
        </p:spPr>
      </p:pic>
      <p:pic>
        <p:nvPicPr>
          <p:cNvPr id="12" name="图片 11">
            <a:extLst>
              <a:ext uri="{FF2B5EF4-FFF2-40B4-BE49-F238E27FC236}">
                <a16:creationId xmlns:a16="http://schemas.microsoft.com/office/drawing/2014/main" id="{93BC15FC-40D6-43D4-9FF8-83CCA595085C}"/>
              </a:ext>
            </a:extLst>
          </p:cNvPr>
          <p:cNvPicPr>
            <a:picLocks noChangeAspect="1"/>
          </p:cNvPicPr>
          <p:nvPr/>
        </p:nvPicPr>
        <p:blipFill>
          <a:blip r:embed="rId5"/>
          <a:stretch>
            <a:fillRect/>
          </a:stretch>
        </p:blipFill>
        <p:spPr>
          <a:xfrm>
            <a:off x="6173211" y="2397522"/>
            <a:ext cx="2818482" cy="2095106"/>
          </a:xfrm>
          <a:prstGeom prst="rect">
            <a:avLst/>
          </a:prstGeom>
        </p:spPr>
      </p:pic>
      <p:pic>
        <p:nvPicPr>
          <p:cNvPr id="13" name="图片 12">
            <a:extLst>
              <a:ext uri="{FF2B5EF4-FFF2-40B4-BE49-F238E27FC236}">
                <a16:creationId xmlns:a16="http://schemas.microsoft.com/office/drawing/2014/main" id="{E154A6D0-6921-4BFF-9566-9AF7575BCF11}"/>
              </a:ext>
            </a:extLst>
          </p:cNvPr>
          <p:cNvPicPr>
            <a:picLocks noChangeAspect="1"/>
          </p:cNvPicPr>
          <p:nvPr/>
        </p:nvPicPr>
        <p:blipFill>
          <a:blip r:embed="rId6"/>
          <a:stretch>
            <a:fillRect/>
          </a:stretch>
        </p:blipFill>
        <p:spPr>
          <a:xfrm>
            <a:off x="9111734" y="2397522"/>
            <a:ext cx="2975802" cy="2081048"/>
          </a:xfrm>
          <a:prstGeom prst="rect">
            <a:avLst/>
          </a:prstGeom>
        </p:spPr>
      </p:pic>
      <p:sp>
        <p:nvSpPr>
          <p:cNvPr id="15" name="矩形 14">
            <a:extLst>
              <a:ext uri="{FF2B5EF4-FFF2-40B4-BE49-F238E27FC236}">
                <a16:creationId xmlns:a16="http://schemas.microsoft.com/office/drawing/2014/main" id="{2D37E6F0-0144-4593-8F99-35B6295FDAB2}"/>
              </a:ext>
            </a:extLst>
          </p:cNvPr>
          <p:cNvSpPr/>
          <p:nvPr/>
        </p:nvSpPr>
        <p:spPr>
          <a:xfrm>
            <a:off x="6460430" y="5003135"/>
            <a:ext cx="2975801" cy="338554"/>
          </a:xfrm>
          <a:prstGeom prst="rect">
            <a:avLst/>
          </a:prstGeom>
        </p:spPr>
        <p:txBody>
          <a:bodyPr wrap="square">
            <a:spAutoFit/>
          </a:bodyPr>
          <a:lstStyle/>
          <a:p>
            <a:r>
              <a:rPr lang="en-US" altLang="zh-CN" sz="1600" b="1" kern="100" dirty="0">
                <a:latin typeface="Times New Roman" panose="02020603050405020304" pitchFamily="18" charset="0"/>
                <a:ea typeface="黑体" panose="02010609060101010101" pitchFamily="49" charset="-122"/>
              </a:rPr>
              <a:t>Experiment environments</a:t>
            </a:r>
            <a:endParaRPr lang="zh-CN" altLang="en-US" sz="1600" dirty="0"/>
          </a:p>
        </p:txBody>
      </p:sp>
      <p:sp>
        <p:nvSpPr>
          <p:cNvPr id="16" name="矩形 15">
            <a:extLst>
              <a:ext uri="{FF2B5EF4-FFF2-40B4-BE49-F238E27FC236}">
                <a16:creationId xmlns:a16="http://schemas.microsoft.com/office/drawing/2014/main" id="{19D84DCC-7137-48F3-833D-9CC12F53E2FC}"/>
              </a:ext>
            </a:extLst>
          </p:cNvPr>
          <p:cNvSpPr/>
          <p:nvPr/>
        </p:nvSpPr>
        <p:spPr>
          <a:xfrm>
            <a:off x="3721182" y="4620089"/>
            <a:ext cx="1659919" cy="338554"/>
          </a:xfrm>
          <a:prstGeom prst="rect">
            <a:avLst/>
          </a:prstGeom>
        </p:spPr>
        <p:txBody>
          <a:bodyPr wrap="square">
            <a:spAutoFit/>
          </a:bodyPr>
          <a:lstStyle/>
          <a:p>
            <a:r>
              <a:rPr lang="zh-CN" altLang="en-US" sz="1600" b="1" kern="100" dirty="0">
                <a:latin typeface="Times New Roman" panose="02020603050405020304" pitchFamily="18" charset="0"/>
                <a:ea typeface="黑体" panose="02010609060101010101" pitchFamily="49" charset="-122"/>
              </a:rPr>
              <a:t>（</a:t>
            </a:r>
            <a:r>
              <a:rPr lang="en-US" altLang="zh-CN" sz="1600" b="1" kern="100" dirty="0">
                <a:latin typeface="Times New Roman" panose="02020603050405020304" pitchFamily="18" charset="0"/>
                <a:ea typeface="黑体" panose="02010609060101010101" pitchFamily="49" charset="-122"/>
              </a:rPr>
              <a:t>a</a:t>
            </a:r>
            <a:r>
              <a:rPr lang="zh-CN" altLang="en-US" sz="1600" b="1" kern="100" dirty="0">
                <a:latin typeface="Times New Roman" panose="02020603050405020304" pitchFamily="18" charset="0"/>
                <a:ea typeface="黑体" panose="02010609060101010101" pitchFamily="49" charset="-122"/>
              </a:rPr>
              <a:t>）</a:t>
            </a:r>
            <a:r>
              <a:rPr lang="en-SG" altLang="zh-CN" sz="1600" b="1" kern="100" dirty="0">
                <a:latin typeface="Times New Roman" panose="02020603050405020304" pitchFamily="18" charset="0"/>
                <a:ea typeface="黑体" panose="02010609060101010101" pitchFamily="49" charset="-122"/>
              </a:rPr>
              <a:t>Open</a:t>
            </a:r>
            <a:r>
              <a:rPr lang="zh-CN" altLang="en-US" sz="1600" b="1" kern="100" dirty="0">
                <a:latin typeface="Times New Roman" panose="02020603050405020304" pitchFamily="18" charset="0"/>
                <a:ea typeface="黑体" panose="02010609060101010101" pitchFamily="49" charset="-122"/>
              </a:rPr>
              <a:t> </a:t>
            </a:r>
            <a:r>
              <a:rPr lang="en-SG" altLang="zh-CN" sz="1600" b="1" kern="100" dirty="0">
                <a:latin typeface="Times New Roman" panose="02020603050405020304" pitchFamily="18" charset="0"/>
                <a:ea typeface="黑体" panose="02010609060101010101" pitchFamily="49" charset="-122"/>
              </a:rPr>
              <a:t>filed</a:t>
            </a:r>
          </a:p>
        </p:txBody>
      </p:sp>
      <p:sp>
        <p:nvSpPr>
          <p:cNvPr id="17" name="矩形 16">
            <a:extLst>
              <a:ext uri="{FF2B5EF4-FFF2-40B4-BE49-F238E27FC236}">
                <a16:creationId xmlns:a16="http://schemas.microsoft.com/office/drawing/2014/main" id="{98C3B204-1A53-4A1A-A2A1-B9AC8D245490}"/>
              </a:ext>
            </a:extLst>
          </p:cNvPr>
          <p:cNvSpPr/>
          <p:nvPr/>
        </p:nvSpPr>
        <p:spPr>
          <a:xfrm>
            <a:off x="6860185" y="4620089"/>
            <a:ext cx="1659919" cy="338554"/>
          </a:xfrm>
          <a:prstGeom prst="rect">
            <a:avLst/>
          </a:prstGeom>
        </p:spPr>
        <p:txBody>
          <a:bodyPr wrap="square">
            <a:spAutoFit/>
          </a:bodyPr>
          <a:lstStyle/>
          <a:p>
            <a:r>
              <a:rPr lang="en-US" altLang="zh-CN" sz="1600" b="1" kern="100" dirty="0">
                <a:latin typeface="Times New Roman" panose="02020603050405020304" pitchFamily="18" charset="0"/>
                <a:ea typeface="黑体" panose="02010609060101010101" pitchFamily="49" charset="-122"/>
              </a:rPr>
              <a:t>(b) Tunnel loop</a:t>
            </a:r>
            <a:endParaRPr lang="zh-CN" altLang="en-US" sz="1600" dirty="0"/>
          </a:p>
        </p:txBody>
      </p:sp>
      <p:sp>
        <p:nvSpPr>
          <p:cNvPr id="18" name="矩形 17">
            <a:extLst>
              <a:ext uri="{FF2B5EF4-FFF2-40B4-BE49-F238E27FC236}">
                <a16:creationId xmlns:a16="http://schemas.microsoft.com/office/drawing/2014/main" id="{B1CB4C76-ECCF-4AEC-BAD0-AF2799C1F376}"/>
              </a:ext>
            </a:extLst>
          </p:cNvPr>
          <p:cNvSpPr/>
          <p:nvPr/>
        </p:nvSpPr>
        <p:spPr>
          <a:xfrm>
            <a:off x="9883741" y="4620089"/>
            <a:ext cx="1659919" cy="338554"/>
          </a:xfrm>
          <a:prstGeom prst="rect">
            <a:avLst/>
          </a:prstGeom>
        </p:spPr>
        <p:txBody>
          <a:bodyPr wrap="square">
            <a:spAutoFit/>
          </a:bodyPr>
          <a:lstStyle/>
          <a:p>
            <a:r>
              <a:rPr lang="en-US" altLang="zh-CN" sz="1600" b="1" kern="100" dirty="0">
                <a:latin typeface="Times New Roman" panose="02020603050405020304" pitchFamily="18" charset="0"/>
                <a:ea typeface="黑体" panose="02010609060101010101" pitchFamily="49" charset="-122"/>
              </a:rPr>
              <a:t>(c) Shade loop</a:t>
            </a:r>
            <a:endParaRPr lang="zh-CN" altLang="en-US" sz="1600" dirty="0"/>
          </a:p>
        </p:txBody>
      </p:sp>
    </p:spTree>
    <p:extLst>
      <p:ext uri="{BB962C8B-B14F-4D97-AF65-F5344CB8AC3E}">
        <p14:creationId xmlns:p14="http://schemas.microsoft.com/office/powerpoint/2010/main" val="15327839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2019北斗项目\3.29 PPT模板\PPT底板.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89449"/>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2">
            <a:extLst>
              <a:ext uri="{FF2B5EF4-FFF2-40B4-BE49-F238E27FC236}">
                <a16:creationId xmlns:a16="http://schemas.microsoft.com/office/drawing/2014/main" id="{65ADA9F4-E184-49C6-8208-C84541E894A6}"/>
              </a:ext>
            </a:extLst>
          </p:cNvPr>
          <p:cNvSpPr txBox="1">
            <a:spLocks/>
          </p:cNvSpPr>
          <p:nvPr/>
        </p:nvSpPr>
        <p:spPr>
          <a:xfrm>
            <a:off x="514558" y="974278"/>
            <a:ext cx="11162884" cy="57418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effectLst>
                  <a:outerShdw blurRad="38100" dist="38100" dir="2700000" algn="tl">
                    <a:srgbClr val="000000">
                      <a:alpha val="43137"/>
                    </a:srgbClr>
                  </a:outerShdw>
                </a:effectLst>
              </a:rPr>
              <a:t>Experiment result</a:t>
            </a:r>
            <a:endParaRPr lang="zh-CN" altLang="en-US" sz="2800" b="1" dirty="0">
              <a:effectLst>
                <a:outerShdw blurRad="38100" dist="38100" dir="2700000" algn="tl">
                  <a:srgbClr val="000000">
                    <a:alpha val="43137"/>
                  </a:srgbClr>
                </a:outerShdw>
              </a:effectLst>
            </a:endParaRPr>
          </a:p>
        </p:txBody>
      </p:sp>
      <p:sp>
        <p:nvSpPr>
          <p:cNvPr id="5" name="矩形 4">
            <a:extLst>
              <a:ext uri="{FF2B5EF4-FFF2-40B4-BE49-F238E27FC236}">
                <a16:creationId xmlns:a16="http://schemas.microsoft.com/office/drawing/2014/main" id="{4FAC3676-CA38-4A6C-8A25-D9723214179E}"/>
              </a:ext>
            </a:extLst>
          </p:cNvPr>
          <p:cNvSpPr/>
          <p:nvPr/>
        </p:nvSpPr>
        <p:spPr>
          <a:xfrm>
            <a:off x="669303" y="4983358"/>
            <a:ext cx="5426697" cy="338554"/>
          </a:xfrm>
          <a:prstGeom prst="rect">
            <a:avLst/>
          </a:prstGeom>
        </p:spPr>
        <p:txBody>
          <a:bodyPr wrap="square">
            <a:spAutoFit/>
          </a:bodyPr>
          <a:lstStyle/>
          <a:p>
            <a:r>
              <a:rPr lang="en-US" altLang="zh-CN" sz="1600" b="1" kern="100" dirty="0">
                <a:latin typeface="Times New Roman" panose="02020603050405020304" pitchFamily="18" charset="0"/>
                <a:ea typeface="黑体" panose="02010609060101010101" pitchFamily="49" charset="-122"/>
              </a:rPr>
              <a:t>Comparison of trajectories by three method in open filed</a:t>
            </a:r>
            <a:endParaRPr lang="zh-CN" altLang="en-US" sz="1600" dirty="0"/>
          </a:p>
        </p:txBody>
      </p:sp>
      <p:pic>
        <p:nvPicPr>
          <p:cNvPr id="2" name="图片 1">
            <a:extLst>
              <a:ext uri="{FF2B5EF4-FFF2-40B4-BE49-F238E27FC236}">
                <a16:creationId xmlns:a16="http://schemas.microsoft.com/office/drawing/2014/main" id="{0B1A168F-36DE-42FA-9C52-6F5E672ED1A1}"/>
              </a:ext>
            </a:extLst>
          </p:cNvPr>
          <p:cNvPicPr>
            <a:picLocks noChangeAspect="1"/>
          </p:cNvPicPr>
          <p:nvPr/>
        </p:nvPicPr>
        <p:blipFill>
          <a:blip r:embed="rId4"/>
          <a:stretch>
            <a:fillRect/>
          </a:stretch>
        </p:blipFill>
        <p:spPr>
          <a:xfrm>
            <a:off x="514558" y="1883033"/>
            <a:ext cx="5729222" cy="2909294"/>
          </a:xfrm>
          <a:prstGeom prst="rect">
            <a:avLst/>
          </a:prstGeom>
        </p:spPr>
      </p:pic>
      <p:pic>
        <p:nvPicPr>
          <p:cNvPr id="3" name="图片 2">
            <a:extLst>
              <a:ext uri="{FF2B5EF4-FFF2-40B4-BE49-F238E27FC236}">
                <a16:creationId xmlns:a16="http://schemas.microsoft.com/office/drawing/2014/main" id="{7908CD19-B332-40A9-BB4E-0B451AD8235A}"/>
              </a:ext>
            </a:extLst>
          </p:cNvPr>
          <p:cNvPicPr>
            <a:picLocks noChangeAspect="1"/>
          </p:cNvPicPr>
          <p:nvPr/>
        </p:nvPicPr>
        <p:blipFill>
          <a:blip r:embed="rId5"/>
          <a:stretch>
            <a:fillRect/>
          </a:stretch>
        </p:blipFill>
        <p:spPr>
          <a:xfrm>
            <a:off x="6521431" y="3587624"/>
            <a:ext cx="4586150" cy="2527594"/>
          </a:xfrm>
          <a:prstGeom prst="rect">
            <a:avLst/>
          </a:prstGeom>
        </p:spPr>
      </p:pic>
      <p:pic>
        <p:nvPicPr>
          <p:cNvPr id="14" name="图片 13">
            <a:extLst>
              <a:ext uri="{FF2B5EF4-FFF2-40B4-BE49-F238E27FC236}">
                <a16:creationId xmlns:a16="http://schemas.microsoft.com/office/drawing/2014/main" id="{E33B710C-E03C-4000-B39C-D249B7500CAC}"/>
              </a:ext>
            </a:extLst>
          </p:cNvPr>
          <p:cNvPicPr>
            <a:picLocks noChangeAspect="1"/>
          </p:cNvPicPr>
          <p:nvPr/>
        </p:nvPicPr>
        <p:blipFill>
          <a:blip r:embed="rId6"/>
          <a:stretch>
            <a:fillRect/>
          </a:stretch>
        </p:blipFill>
        <p:spPr>
          <a:xfrm>
            <a:off x="6643293" y="888868"/>
            <a:ext cx="4342426" cy="2503102"/>
          </a:xfrm>
          <a:prstGeom prst="rect">
            <a:avLst/>
          </a:prstGeom>
        </p:spPr>
      </p:pic>
      <p:sp>
        <p:nvSpPr>
          <p:cNvPr id="16" name="矩形 15">
            <a:extLst>
              <a:ext uri="{FF2B5EF4-FFF2-40B4-BE49-F238E27FC236}">
                <a16:creationId xmlns:a16="http://schemas.microsoft.com/office/drawing/2014/main" id="{2B45A340-02D3-4C60-BF92-B0D256B1B78E}"/>
              </a:ext>
            </a:extLst>
          </p:cNvPr>
          <p:cNvSpPr/>
          <p:nvPr/>
        </p:nvSpPr>
        <p:spPr>
          <a:xfrm>
            <a:off x="7418217" y="5994502"/>
            <a:ext cx="3293438" cy="338554"/>
          </a:xfrm>
          <a:prstGeom prst="rect">
            <a:avLst/>
          </a:prstGeom>
        </p:spPr>
        <p:txBody>
          <a:bodyPr wrap="square">
            <a:spAutoFit/>
          </a:bodyPr>
          <a:lstStyle/>
          <a:p>
            <a:r>
              <a:rPr lang="en-US" altLang="zh-CN" sz="1600" b="1" kern="100" dirty="0">
                <a:latin typeface="Times New Roman" panose="02020603050405020304" pitchFamily="18" charset="0"/>
                <a:ea typeface="黑体" panose="02010609060101010101" pitchFamily="49" charset="-122"/>
              </a:rPr>
              <a:t>Horizontal Error comparison</a:t>
            </a:r>
            <a:endParaRPr lang="zh-CN" altLang="en-US" sz="1600" dirty="0"/>
          </a:p>
        </p:txBody>
      </p:sp>
      <p:sp>
        <p:nvSpPr>
          <p:cNvPr id="9" name="矩形 8">
            <a:extLst>
              <a:ext uri="{FF2B5EF4-FFF2-40B4-BE49-F238E27FC236}">
                <a16:creationId xmlns:a16="http://schemas.microsoft.com/office/drawing/2014/main" id="{18DBC94C-AA7F-4127-BBE8-D7CE69FD950A}"/>
              </a:ext>
            </a:extLst>
          </p:cNvPr>
          <p:cNvSpPr/>
          <p:nvPr/>
        </p:nvSpPr>
        <p:spPr>
          <a:xfrm>
            <a:off x="7814142" y="3220702"/>
            <a:ext cx="2659035" cy="338554"/>
          </a:xfrm>
          <a:prstGeom prst="rect">
            <a:avLst/>
          </a:prstGeom>
        </p:spPr>
        <p:txBody>
          <a:bodyPr wrap="square">
            <a:spAutoFit/>
          </a:bodyPr>
          <a:lstStyle/>
          <a:p>
            <a:r>
              <a:rPr lang="en-US" altLang="zh-CN" sz="1600" b="1" kern="100" dirty="0">
                <a:latin typeface="Times New Roman" panose="02020603050405020304" pitchFamily="18" charset="0"/>
                <a:ea typeface="黑体" panose="02010609060101010101" pitchFamily="49" charset="-122"/>
              </a:rPr>
              <a:t>PDR gait estimation</a:t>
            </a:r>
            <a:endParaRPr lang="zh-CN" altLang="en-US" sz="1600" dirty="0"/>
          </a:p>
        </p:txBody>
      </p:sp>
    </p:spTree>
    <p:extLst>
      <p:ext uri="{BB962C8B-B14F-4D97-AF65-F5344CB8AC3E}">
        <p14:creationId xmlns:p14="http://schemas.microsoft.com/office/powerpoint/2010/main" val="1768056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2019北斗项目\3.29 PPT模板\PPT底板.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449"/>
            <a:ext cx="12192000" cy="6889449"/>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2">
            <a:extLst>
              <a:ext uri="{FF2B5EF4-FFF2-40B4-BE49-F238E27FC236}">
                <a16:creationId xmlns:a16="http://schemas.microsoft.com/office/drawing/2014/main" id="{65ADA9F4-E184-49C6-8208-C84541E894A6}"/>
              </a:ext>
            </a:extLst>
          </p:cNvPr>
          <p:cNvSpPr txBox="1">
            <a:spLocks/>
          </p:cNvSpPr>
          <p:nvPr/>
        </p:nvSpPr>
        <p:spPr>
          <a:xfrm>
            <a:off x="514558" y="974278"/>
            <a:ext cx="11162884" cy="57418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effectLst>
                  <a:outerShdw blurRad="38100" dist="38100" dir="2700000" algn="tl">
                    <a:srgbClr val="000000">
                      <a:alpha val="43137"/>
                    </a:srgbClr>
                  </a:outerShdw>
                </a:effectLst>
              </a:rPr>
              <a:t>Experiment result</a:t>
            </a:r>
            <a:endParaRPr lang="zh-CN" altLang="en-US" sz="2800" b="1" dirty="0">
              <a:effectLst>
                <a:outerShdw blurRad="38100" dist="38100" dir="2700000" algn="tl">
                  <a:srgbClr val="000000">
                    <a:alpha val="43137"/>
                  </a:srgbClr>
                </a:outerShdw>
              </a:effectLst>
            </a:endParaRPr>
          </a:p>
        </p:txBody>
      </p:sp>
      <p:pic>
        <p:nvPicPr>
          <p:cNvPr id="4" name="图片 3">
            <a:extLst>
              <a:ext uri="{FF2B5EF4-FFF2-40B4-BE49-F238E27FC236}">
                <a16:creationId xmlns:a16="http://schemas.microsoft.com/office/drawing/2014/main" id="{99788E5A-A54F-48CC-8572-4D6269584168}"/>
              </a:ext>
            </a:extLst>
          </p:cNvPr>
          <p:cNvPicPr>
            <a:picLocks noChangeAspect="1"/>
          </p:cNvPicPr>
          <p:nvPr/>
        </p:nvPicPr>
        <p:blipFill>
          <a:blip r:embed="rId4"/>
          <a:stretch>
            <a:fillRect/>
          </a:stretch>
        </p:blipFill>
        <p:spPr>
          <a:xfrm>
            <a:off x="685750" y="1418700"/>
            <a:ext cx="4772126" cy="4093625"/>
          </a:xfrm>
          <a:prstGeom prst="rect">
            <a:avLst/>
          </a:prstGeom>
          <a:ln>
            <a:noFill/>
          </a:ln>
          <a:effectLst>
            <a:softEdge rad="112500"/>
          </a:effectLst>
        </p:spPr>
      </p:pic>
      <p:sp>
        <p:nvSpPr>
          <p:cNvPr id="10" name="矩形 9">
            <a:extLst>
              <a:ext uri="{FF2B5EF4-FFF2-40B4-BE49-F238E27FC236}">
                <a16:creationId xmlns:a16="http://schemas.microsoft.com/office/drawing/2014/main" id="{C628D2E7-6677-46B7-86F1-447FF5A759AA}"/>
              </a:ext>
            </a:extLst>
          </p:cNvPr>
          <p:cNvSpPr/>
          <p:nvPr/>
        </p:nvSpPr>
        <p:spPr>
          <a:xfrm>
            <a:off x="1698688" y="5618193"/>
            <a:ext cx="3387565" cy="338554"/>
          </a:xfrm>
          <a:prstGeom prst="rect">
            <a:avLst/>
          </a:prstGeom>
        </p:spPr>
        <p:txBody>
          <a:bodyPr wrap="square">
            <a:spAutoFit/>
          </a:bodyPr>
          <a:lstStyle/>
          <a:p>
            <a:r>
              <a:rPr lang="en-US" altLang="zh-CN" sz="1600" b="1" kern="100" dirty="0">
                <a:latin typeface="Times New Roman" panose="02020603050405020304" pitchFamily="18" charset="0"/>
                <a:ea typeface="黑体" panose="02010609060101010101" pitchFamily="49" charset="-122"/>
              </a:rPr>
              <a:t>Trajectories in tunnel loop</a:t>
            </a:r>
            <a:endParaRPr lang="zh-CN" altLang="en-US" sz="1600" dirty="0"/>
          </a:p>
        </p:txBody>
      </p:sp>
      <p:pic>
        <p:nvPicPr>
          <p:cNvPr id="8" name="图片 7">
            <a:extLst>
              <a:ext uri="{FF2B5EF4-FFF2-40B4-BE49-F238E27FC236}">
                <a16:creationId xmlns:a16="http://schemas.microsoft.com/office/drawing/2014/main" id="{C4C76B31-15DC-416E-A289-D2FA30ACE1EF}"/>
              </a:ext>
            </a:extLst>
          </p:cNvPr>
          <p:cNvPicPr>
            <a:picLocks noChangeAspect="1"/>
          </p:cNvPicPr>
          <p:nvPr/>
        </p:nvPicPr>
        <p:blipFill>
          <a:blip r:embed="rId5"/>
          <a:stretch>
            <a:fillRect/>
          </a:stretch>
        </p:blipFill>
        <p:spPr>
          <a:xfrm>
            <a:off x="6342434" y="1492676"/>
            <a:ext cx="5335008" cy="3983136"/>
          </a:xfrm>
          <a:prstGeom prst="rect">
            <a:avLst/>
          </a:prstGeom>
          <a:ln>
            <a:noFill/>
          </a:ln>
          <a:effectLst>
            <a:softEdge rad="112500"/>
          </a:effectLst>
        </p:spPr>
      </p:pic>
      <p:sp>
        <p:nvSpPr>
          <p:cNvPr id="13" name="矩形 12">
            <a:extLst>
              <a:ext uri="{FF2B5EF4-FFF2-40B4-BE49-F238E27FC236}">
                <a16:creationId xmlns:a16="http://schemas.microsoft.com/office/drawing/2014/main" id="{7F387E25-D82E-4DAA-A4DC-6349056793C8}"/>
              </a:ext>
            </a:extLst>
          </p:cNvPr>
          <p:cNvSpPr/>
          <p:nvPr/>
        </p:nvSpPr>
        <p:spPr>
          <a:xfrm>
            <a:off x="7891964" y="5603226"/>
            <a:ext cx="3387565" cy="338554"/>
          </a:xfrm>
          <a:prstGeom prst="rect">
            <a:avLst/>
          </a:prstGeom>
        </p:spPr>
        <p:txBody>
          <a:bodyPr wrap="square">
            <a:spAutoFit/>
          </a:bodyPr>
          <a:lstStyle/>
          <a:p>
            <a:r>
              <a:rPr lang="en-US" altLang="zh-CN" sz="1600" b="1" kern="100" dirty="0">
                <a:latin typeface="Times New Roman" panose="02020603050405020304" pitchFamily="18" charset="0"/>
                <a:ea typeface="黑体" panose="02010609060101010101" pitchFamily="49" charset="-122"/>
              </a:rPr>
              <a:t>Trajectories in shade loop</a:t>
            </a:r>
            <a:endParaRPr lang="zh-CN" altLang="en-US" sz="1600" dirty="0"/>
          </a:p>
        </p:txBody>
      </p:sp>
      <p:sp>
        <p:nvSpPr>
          <p:cNvPr id="15" name="矩形 14">
            <a:extLst>
              <a:ext uri="{FF2B5EF4-FFF2-40B4-BE49-F238E27FC236}">
                <a16:creationId xmlns:a16="http://schemas.microsoft.com/office/drawing/2014/main" id="{00C7B588-5EC7-4DB8-BD0D-83C00CAC1D23}"/>
              </a:ext>
            </a:extLst>
          </p:cNvPr>
          <p:cNvSpPr/>
          <p:nvPr/>
        </p:nvSpPr>
        <p:spPr>
          <a:xfrm>
            <a:off x="4699489" y="1737396"/>
            <a:ext cx="4653349" cy="785343"/>
          </a:xfrm>
          <a:prstGeom prst="rect">
            <a:avLst/>
          </a:prstGeom>
          <a:ln>
            <a:solidFill>
              <a:srgbClr val="C00000"/>
            </a:solidFill>
          </a:ln>
        </p:spPr>
        <p:txBody>
          <a:bodyPr wrap="square">
            <a:spAutoFit/>
          </a:bodyPr>
          <a:lstStyle/>
          <a:p>
            <a:pPr>
              <a:lnSpc>
                <a:spcPct val="150000"/>
              </a:lnSpc>
            </a:pPr>
            <a:r>
              <a:rPr lang="en-US" altLang="zh-CN" sz="1600" b="1" dirty="0">
                <a:solidFill>
                  <a:srgbClr val="FF0000"/>
                </a:solidFill>
                <a:latin typeface="Arial" panose="020B0604020202020204" pitchFamily="34" charset="0"/>
                <a:cs typeface="Arial" panose="020B0604020202020204" pitchFamily="34" charset="0"/>
              </a:rPr>
              <a:t>Fusion algorithm compensates the gait lost and heading drift in long time scale.</a:t>
            </a:r>
          </a:p>
        </p:txBody>
      </p:sp>
    </p:spTree>
    <p:extLst>
      <p:ext uri="{BB962C8B-B14F-4D97-AF65-F5344CB8AC3E}">
        <p14:creationId xmlns:p14="http://schemas.microsoft.com/office/powerpoint/2010/main" val="82871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2019北斗项目\3.29 PPT模板\PPT底板.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89449"/>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2">
            <a:extLst>
              <a:ext uri="{FF2B5EF4-FFF2-40B4-BE49-F238E27FC236}">
                <a16:creationId xmlns:a16="http://schemas.microsoft.com/office/drawing/2014/main" id="{65ADA9F4-E184-49C6-8208-C84541E894A6}"/>
              </a:ext>
            </a:extLst>
          </p:cNvPr>
          <p:cNvSpPr txBox="1">
            <a:spLocks/>
          </p:cNvSpPr>
          <p:nvPr/>
        </p:nvSpPr>
        <p:spPr>
          <a:xfrm>
            <a:off x="514558" y="974278"/>
            <a:ext cx="11162884" cy="57418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effectLst>
                  <a:outerShdw blurRad="38100" dist="38100" dir="2700000" algn="tl">
                    <a:srgbClr val="000000">
                      <a:alpha val="43137"/>
                    </a:srgbClr>
                  </a:outerShdw>
                </a:effectLst>
              </a:rPr>
              <a:t>Positioning result</a:t>
            </a:r>
            <a:endParaRPr lang="zh-CN" altLang="en-US" sz="2800" b="1" dirty="0">
              <a:effectLst>
                <a:outerShdw blurRad="38100" dist="38100" dir="2700000" algn="tl">
                  <a:srgbClr val="000000">
                    <a:alpha val="43137"/>
                  </a:srgbClr>
                </a:outerShdw>
              </a:effectLst>
            </a:endParaRPr>
          </a:p>
        </p:txBody>
      </p:sp>
      <p:sp>
        <p:nvSpPr>
          <p:cNvPr id="7" name="矩形 6">
            <a:extLst>
              <a:ext uri="{FF2B5EF4-FFF2-40B4-BE49-F238E27FC236}">
                <a16:creationId xmlns:a16="http://schemas.microsoft.com/office/drawing/2014/main" id="{43EA04BA-E72F-4DAA-82B4-6EDFDDEACD3F}"/>
              </a:ext>
            </a:extLst>
          </p:cNvPr>
          <p:cNvSpPr/>
          <p:nvPr/>
        </p:nvSpPr>
        <p:spPr>
          <a:xfrm>
            <a:off x="4672109" y="5109688"/>
            <a:ext cx="3387565" cy="338554"/>
          </a:xfrm>
          <a:prstGeom prst="rect">
            <a:avLst/>
          </a:prstGeom>
        </p:spPr>
        <p:txBody>
          <a:bodyPr wrap="square">
            <a:spAutoFit/>
          </a:bodyPr>
          <a:lstStyle/>
          <a:p>
            <a:r>
              <a:rPr lang="zh-CN" altLang="en-US" sz="1600" b="1" kern="100" dirty="0">
                <a:latin typeface="Times New Roman" panose="02020603050405020304" pitchFamily="18" charset="0"/>
                <a:ea typeface="黑体" panose="02010609060101010101" pitchFamily="49" charset="-122"/>
              </a:rPr>
              <a:t>各种条件下实验算法误差</a:t>
            </a:r>
            <a:endParaRPr lang="zh-CN" altLang="en-US" sz="1600" dirty="0"/>
          </a:p>
        </p:txBody>
      </p:sp>
      <p:pic>
        <p:nvPicPr>
          <p:cNvPr id="2" name="图片 1">
            <a:extLst>
              <a:ext uri="{FF2B5EF4-FFF2-40B4-BE49-F238E27FC236}">
                <a16:creationId xmlns:a16="http://schemas.microsoft.com/office/drawing/2014/main" id="{4BF67057-DEBD-49E5-9A1A-713CB9B98DC0}"/>
              </a:ext>
            </a:extLst>
          </p:cNvPr>
          <p:cNvPicPr>
            <a:picLocks noChangeAspect="1"/>
          </p:cNvPicPr>
          <p:nvPr/>
        </p:nvPicPr>
        <p:blipFill>
          <a:blip r:embed="rId3"/>
          <a:stretch>
            <a:fillRect/>
          </a:stretch>
        </p:blipFill>
        <p:spPr>
          <a:xfrm>
            <a:off x="2095500" y="1452562"/>
            <a:ext cx="8001000" cy="3952875"/>
          </a:xfrm>
          <a:prstGeom prst="rect">
            <a:avLst/>
          </a:prstGeom>
        </p:spPr>
      </p:pic>
      <p:sp>
        <p:nvSpPr>
          <p:cNvPr id="4" name="矩形 3">
            <a:extLst>
              <a:ext uri="{FF2B5EF4-FFF2-40B4-BE49-F238E27FC236}">
                <a16:creationId xmlns:a16="http://schemas.microsoft.com/office/drawing/2014/main" id="{D82D1113-7DBE-4F99-A4A5-261A2D4A224F}"/>
              </a:ext>
            </a:extLst>
          </p:cNvPr>
          <p:cNvSpPr/>
          <p:nvPr/>
        </p:nvSpPr>
        <p:spPr>
          <a:xfrm>
            <a:off x="4168288" y="5405437"/>
            <a:ext cx="3891386" cy="338554"/>
          </a:xfrm>
          <a:prstGeom prst="rect">
            <a:avLst/>
          </a:prstGeom>
        </p:spPr>
        <p:txBody>
          <a:bodyPr wrap="none">
            <a:spAutoFit/>
          </a:bodyPr>
          <a:lstStyle/>
          <a:p>
            <a:r>
              <a:rPr lang="en-US" altLang="zh-CN" sz="1600" b="1" kern="100" dirty="0">
                <a:latin typeface="Times New Roman" panose="02020603050405020304" pitchFamily="18" charset="0"/>
                <a:ea typeface="黑体" panose="02010609060101010101" pitchFamily="49" charset="-122"/>
              </a:rPr>
              <a:t>Algorithm results of different experiments</a:t>
            </a:r>
            <a:endParaRPr lang="zh-CN" altLang="en-US" sz="1600" b="1" kern="100" dirty="0">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1509011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2019北斗项目\3.29 PPT模板\PPT底板.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25"/>
            <a:ext cx="12192000" cy="6889449"/>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10">
            <a:extLst>
              <a:ext uri="{FF2B5EF4-FFF2-40B4-BE49-F238E27FC236}">
                <a16:creationId xmlns:a16="http://schemas.microsoft.com/office/drawing/2014/main" id="{43E8B152-6B83-4F14-8BCD-6634051AE008}"/>
              </a:ext>
            </a:extLst>
          </p:cNvPr>
          <p:cNvSpPr>
            <a:spLocks/>
          </p:cNvSpPr>
          <p:nvPr userDrawn="1"/>
        </p:nvSpPr>
        <p:spPr bwMode="auto">
          <a:xfrm>
            <a:off x="3622710" y="1621359"/>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a:extLst>
              <a:ext uri="{FF2B5EF4-FFF2-40B4-BE49-F238E27FC236}">
                <a16:creationId xmlns:a16="http://schemas.microsoft.com/office/drawing/2014/main" id="{5273BCEE-50DB-4E0B-9C09-E0715E374331}"/>
              </a:ext>
            </a:extLst>
          </p:cNvPr>
          <p:cNvSpPr txBox="1"/>
          <p:nvPr userDrawn="1"/>
        </p:nvSpPr>
        <p:spPr>
          <a:xfrm>
            <a:off x="3852821" y="1557552"/>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6" name="直接连接符 5">
            <a:extLst>
              <a:ext uri="{FF2B5EF4-FFF2-40B4-BE49-F238E27FC236}">
                <a16:creationId xmlns:a16="http://schemas.microsoft.com/office/drawing/2014/main" id="{2330E111-D5C8-441E-924B-1DBB4650FC1A}"/>
              </a:ext>
            </a:extLst>
          </p:cNvPr>
          <p:cNvCxnSpPr>
            <a:stCxn id="4" idx="6"/>
          </p:cNvCxnSpPr>
          <p:nvPr/>
        </p:nvCxnSpPr>
        <p:spPr>
          <a:xfrm>
            <a:off x="4315208" y="1965217"/>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E4ED9C0D-14B1-4180-97E3-3A99F61A8052}"/>
              </a:ext>
            </a:extLst>
          </p:cNvPr>
          <p:cNvSpPr txBox="1"/>
          <p:nvPr/>
        </p:nvSpPr>
        <p:spPr>
          <a:xfrm>
            <a:off x="4696248" y="1528736"/>
            <a:ext cx="4387392" cy="461665"/>
          </a:xfrm>
          <a:prstGeom prst="rect">
            <a:avLst/>
          </a:prstGeom>
          <a:noFill/>
        </p:spPr>
        <p:txBody>
          <a:bodyPr wrap="square" rtlCol="0">
            <a:spAutoFit/>
          </a:bodyPr>
          <a:lstStyle/>
          <a:p>
            <a:r>
              <a:rPr lang="en-US" altLang="zh-CN" sz="2400" dirty="0"/>
              <a:t>Background</a:t>
            </a:r>
            <a:endParaRPr lang="zh-CN" altLang="en-US" sz="2400" dirty="0"/>
          </a:p>
        </p:txBody>
      </p:sp>
      <p:sp>
        <p:nvSpPr>
          <p:cNvPr id="9" name="Freeform 10">
            <a:extLst>
              <a:ext uri="{FF2B5EF4-FFF2-40B4-BE49-F238E27FC236}">
                <a16:creationId xmlns:a16="http://schemas.microsoft.com/office/drawing/2014/main" id="{2C98C86E-9EFB-4281-A70D-50A396CBB1C5}"/>
              </a:ext>
            </a:extLst>
          </p:cNvPr>
          <p:cNvSpPr>
            <a:spLocks/>
          </p:cNvSpPr>
          <p:nvPr/>
        </p:nvSpPr>
        <p:spPr bwMode="auto">
          <a:xfrm>
            <a:off x="3622710" y="248486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0" name="文本框 9">
            <a:extLst>
              <a:ext uri="{FF2B5EF4-FFF2-40B4-BE49-F238E27FC236}">
                <a16:creationId xmlns:a16="http://schemas.microsoft.com/office/drawing/2014/main" id="{8795100D-B5CE-489A-B323-7E65A5894BCF}"/>
              </a:ext>
            </a:extLst>
          </p:cNvPr>
          <p:cNvSpPr txBox="1"/>
          <p:nvPr/>
        </p:nvSpPr>
        <p:spPr>
          <a:xfrm>
            <a:off x="3852821" y="242106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1" name="直接连接符 10">
            <a:extLst>
              <a:ext uri="{FF2B5EF4-FFF2-40B4-BE49-F238E27FC236}">
                <a16:creationId xmlns:a16="http://schemas.microsoft.com/office/drawing/2014/main" id="{97026A1B-4EA2-4019-9D89-C1215F7B89DC}"/>
              </a:ext>
            </a:extLst>
          </p:cNvPr>
          <p:cNvCxnSpPr>
            <a:stCxn id="9" idx="6"/>
          </p:cNvCxnSpPr>
          <p:nvPr/>
        </p:nvCxnSpPr>
        <p:spPr>
          <a:xfrm>
            <a:off x="4315208" y="282872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BBC99D2E-CD98-4FE8-A750-1203735E1F1D}"/>
              </a:ext>
            </a:extLst>
          </p:cNvPr>
          <p:cNvSpPr txBox="1"/>
          <p:nvPr/>
        </p:nvSpPr>
        <p:spPr>
          <a:xfrm>
            <a:off x="4696248" y="2392244"/>
            <a:ext cx="4387392" cy="461665"/>
          </a:xfrm>
          <a:prstGeom prst="rect">
            <a:avLst/>
          </a:prstGeom>
          <a:noFill/>
        </p:spPr>
        <p:txBody>
          <a:bodyPr wrap="square" rtlCol="0">
            <a:spAutoFit/>
          </a:bodyPr>
          <a:lstStyle/>
          <a:p>
            <a:r>
              <a:rPr lang="en-US" altLang="zh-CN" sz="2400" dirty="0"/>
              <a:t>PDR/GNSS</a:t>
            </a:r>
            <a:r>
              <a:rPr lang="zh-CN" altLang="en-US" sz="2400" dirty="0"/>
              <a:t> </a:t>
            </a:r>
            <a:r>
              <a:rPr lang="en-US" altLang="zh-CN" sz="2400" dirty="0"/>
              <a:t>Fusion Framework</a:t>
            </a:r>
            <a:endParaRPr lang="zh-CN" altLang="en-US" sz="2400" dirty="0"/>
          </a:p>
        </p:txBody>
      </p:sp>
      <p:sp>
        <p:nvSpPr>
          <p:cNvPr id="14" name="Freeform 10">
            <a:extLst>
              <a:ext uri="{FF2B5EF4-FFF2-40B4-BE49-F238E27FC236}">
                <a16:creationId xmlns:a16="http://schemas.microsoft.com/office/drawing/2014/main" id="{D7801AC4-65BC-4378-BB7F-C069D81A1114}"/>
              </a:ext>
            </a:extLst>
          </p:cNvPr>
          <p:cNvSpPr>
            <a:spLocks/>
          </p:cNvSpPr>
          <p:nvPr/>
        </p:nvSpPr>
        <p:spPr bwMode="auto">
          <a:xfrm>
            <a:off x="3622710" y="3348375"/>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5" name="文本框 14">
            <a:extLst>
              <a:ext uri="{FF2B5EF4-FFF2-40B4-BE49-F238E27FC236}">
                <a16:creationId xmlns:a16="http://schemas.microsoft.com/office/drawing/2014/main" id="{6D2B2E11-1A8B-4572-A1F1-5583AD3EFDC5}"/>
              </a:ext>
            </a:extLst>
          </p:cNvPr>
          <p:cNvSpPr txBox="1"/>
          <p:nvPr/>
        </p:nvSpPr>
        <p:spPr>
          <a:xfrm>
            <a:off x="3852821" y="3284568"/>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6" name="直接连接符 15">
            <a:extLst>
              <a:ext uri="{FF2B5EF4-FFF2-40B4-BE49-F238E27FC236}">
                <a16:creationId xmlns:a16="http://schemas.microsoft.com/office/drawing/2014/main" id="{F037F305-E6B1-4242-B26D-46BA3774FE71}"/>
              </a:ext>
            </a:extLst>
          </p:cNvPr>
          <p:cNvCxnSpPr>
            <a:cxnSpLocks/>
            <a:stCxn id="14" idx="6"/>
          </p:cNvCxnSpPr>
          <p:nvPr/>
        </p:nvCxnSpPr>
        <p:spPr>
          <a:xfrm>
            <a:off x="4315208" y="3692233"/>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2CD938AB-D097-4718-A3A8-E2DADBF69381}"/>
              </a:ext>
            </a:extLst>
          </p:cNvPr>
          <p:cNvSpPr txBox="1"/>
          <p:nvPr/>
        </p:nvSpPr>
        <p:spPr>
          <a:xfrm>
            <a:off x="4696248" y="3255752"/>
            <a:ext cx="4387392" cy="461665"/>
          </a:xfrm>
          <a:prstGeom prst="rect">
            <a:avLst/>
          </a:prstGeom>
          <a:noFill/>
        </p:spPr>
        <p:txBody>
          <a:bodyPr wrap="square" rtlCol="0">
            <a:spAutoFit/>
          </a:bodyPr>
          <a:lstStyle/>
          <a:p>
            <a:r>
              <a:rPr lang="en-US" altLang="zh-CN" sz="2400" dirty="0">
                <a:solidFill>
                  <a:schemeClr val="tx1">
                    <a:lumMod val="75000"/>
                    <a:lumOff val="25000"/>
                  </a:schemeClr>
                </a:solidFill>
              </a:rPr>
              <a:t>Experimental Results</a:t>
            </a:r>
            <a:endParaRPr lang="zh-CN" altLang="en-US" sz="2400" dirty="0">
              <a:solidFill>
                <a:schemeClr val="tx1">
                  <a:lumMod val="75000"/>
                  <a:lumOff val="25000"/>
                </a:schemeClr>
              </a:solidFill>
            </a:endParaRPr>
          </a:p>
        </p:txBody>
      </p:sp>
      <p:sp>
        <p:nvSpPr>
          <p:cNvPr id="19" name="Freeform 10">
            <a:extLst>
              <a:ext uri="{FF2B5EF4-FFF2-40B4-BE49-F238E27FC236}">
                <a16:creationId xmlns:a16="http://schemas.microsoft.com/office/drawing/2014/main" id="{D7801AC4-65BC-4378-BB7F-C069D81A1114}"/>
              </a:ext>
            </a:extLst>
          </p:cNvPr>
          <p:cNvSpPr>
            <a:spLocks/>
          </p:cNvSpPr>
          <p:nvPr/>
        </p:nvSpPr>
        <p:spPr bwMode="auto">
          <a:xfrm>
            <a:off x="3622710" y="4211884"/>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0" name="文本框 19">
            <a:extLst>
              <a:ext uri="{FF2B5EF4-FFF2-40B4-BE49-F238E27FC236}">
                <a16:creationId xmlns:a16="http://schemas.microsoft.com/office/drawing/2014/main" id="{6D2B2E11-1A8B-4572-A1F1-5583AD3EFDC5}"/>
              </a:ext>
            </a:extLst>
          </p:cNvPr>
          <p:cNvSpPr txBox="1"/>
          <p:nvPr/>
        </p:nvSpPr>
        <p:spPr>
          <a:xfrm>
            <a:off x="3852821" y="4148077"/>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1" name="直接连接符 20">
            <a:extLst>
              <a:ext uri="{FF2B5EF4-FFF2-40B4-BE49-F238E27FC236}">
                <a16:creationId xmlns:a16="http://schemas.microsoft.com/office/drawing/2014/main" id="{F037F305-E6B1-4242-B26D-46BA3774FE71}"/>
              </a:ext>
            </a:extLst>
          </p:cNvPr>
          <p:cNvCxnSpPr>
            <a:cxnSpLocks/>
            <a:stCxn id="19" idx="6"/>
          </p:cNvCxnSpPr>
          <p:nvPr/>
        </p:nvCxnSpPr>
        <p:spPr>
          <a:xfrm>
            <a:off x="4315208" y="4555742"/>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2CD938AB-D097-4718-A3A8-E2DADBF69381}"/>
              </a:ext>
            </a:extLst>
          </p:cNvPr>
          <p:cNvSpPr txBox="1"/>
          <p:nvPr/>
        </p:nvSpPr>
        <p:spPr>
          <a:xfrm>
            <a:off x="4696248" y="4119261"/>
            <a:ext cx="4387392" cy="461665"/>
          </a:xfrm>
          <a:prstGeom prst="rect">
            <a:avLst/>
          </a:prstGeom>
          <a:noFill/>
        </p:spPr>
        <p:txBody>
          <a:bodyPr wrap="square" rtlCol="0">
            <a:spAutoFit/>
          </a:bodyPr>
          <a:lstStyle/>
          <a:p>
            <a:r>
              <a:rPr lang="en-US" altLang="zh-CN" sz="2400" dirty="0">
                <a:solidFill>
                  <a:schemeClr val="tx1">
                    <a:lumMod val="75000"/>
                    <a:lumOff val="25000"/>
                  </a:schemeClr>
                </a:solidFill>
              </a:rPr>
              <a:t>Conclusion</a:t>
            </a:r>
            <a:endParaRPr lang="zh-CN" altLang="en-US" sz="2400" dirty="0">
              <a:solidFill>
                <a:schemeClr val="tx1">
                  <a:lumMod val="75000"/>
                  <a:lumOff val="25000"/>
                </a:schemeClr>
              </a:solidFill>
            </a:endParaRPr>
          </a:p>
        </p:txBody>
      </p:sp>
    </p:spTree>
    <p:extLst>
      <p:ext uri="{BB962C8B-B14F-4D97-AF65-F5344CB8AC3E}">
        <p14:creationId xmlns:p14="http://schemas.microsoft.com/office/powerpoint/2010/main" val="10436488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2019北斗项目\3.29 PPT模板\PPT底板.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449"/>
            <a:ext cx="12192000" cy="6889449"/>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p:cNvSpPr txBox="1">
            <a:spLocks/>
          </p:cNvSpPr>
          <p:nvPr/>
        </p:nvSpPr>
        <p:spPr>
          <a:xfrm>
            <a:off x="514558" y="974278"/>
            <a:ext cx="11162884" cy="57418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effectLst>
                  <a:outerShdw blurRad="38100" dist="38100" dir="2700000" algn="tl">
                    <a:srgbClr val="000000">
                      <a:alpha val="43137"/>
                    </a:srgbClr>
                  </a:outerShdw>
                </a:effectLst>
              </a:rPr>
              <a:t>Conclusion </a:t>
            </a:r>
            <a:endParaRPr lang="zh-CN" altLang="en-US" sz="2800" b="1" dirty="0">
              <a:effectLst>
                <a:outerShdw blurRad="38100" dist="38100" dir="2700000" algn="tl">
                  <a:srgbClr val="000000">
                    <a:alpha val="43137"/>
                  </a:srgbClr>
                </a:outerShdw>
              </a:effectLst>
            </a:endParaRPr>
          </a:p>
        </p:txBody>
      </p:sp>
      <p:sp>
        <p:nvSpPr>
          <p:cNvPr id="11" name="文本框 10"/>
          <p:cNvSpPr txBox="1"/>
          <p:nvPr/>
        </p:nvSpPr>
        <p:spPr>
          <a:xfrm>
            <a:off x="1132150" y="1921294"/>
            <a:ext cx="9207374" cy="4401205"/>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Data processing</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buFont typeface="Arial" panose="020B0604020202020204" pitchFamily="34" charset="0"/>
              <a:buChar char="•"/>
            </a:pP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Promote the pointed pre-processing way based on the smartphone unique signal feature and raw data characteristic.</a:t>
            </a:r>
          </a:p>
          <a:p>
            <a:pPr marL="285750" indent="-285750">
              <a:buFont typeface="Arial" panose="020B0604020202020204" pitchFamily="34" charset="0"/>
              <a:buChar char="•"/>
            </a:pPr>
            <a:r>
              <a:rPr lang="en-US" altLang="zh-CN"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PDR/GNSS fusion framework</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buFont typeface="Arial" panose="020B0604020202020204" pitchFamily="34" charset="0"/>
              <a:buChar char="•"/>
            </a:pPr>
            <a:r>
              <a:rPr lang="en-US" altLang="zh-CN" dirty="0">
                <a:latin typeface="Times New Roman" panose="02020603050405020304" pitchFamily="18" charset="0"/>
                <a:ea typeface="黑体" panose="02010609060101010101" pitchFamily="49" charset="-122"/>
                <a:cs typeface="Times New Roman" panose="02020603050405020304" pitchFamily="18" charset="0"/>
              </a:rPr>
              <a:t>On the basis of  difference GNSS, utilizing the error function on the heading and position layer and real-time feedback to PDR. The key point is the dynamic weight and the </a:t>
            </a:r>
            <a:r>
              <a:rPr lang="en-US" altLang="zh-CN" dirty="0" err="1">
                <a:latin typeface="Times New Roman" panose="02020603050405020304" pitchFamily="18" charset="0"/>
                <a:ea typeface="黑体" panose="02010609060101010101" pitchFamily="49" charset="-122"/>
                <a:cs typeface="Times New Roman" panose="02020603050405020304" pitchFamily="18" charset="0"/>
              </a:rPr>
              <a:t>choise</a:t>
            </a:r>
            <a:r>
              <a:rPr lang="en-US" altLang="zh-CN" dirty="0">
                <a:latin typeface="Times New Roman" panose="02020603050405020304" pitchFamily="18" charset="0"/>
                <a:ea typeface="黑体" panose="02010609060101010101" pitchFamily="49" charset="-122"/>
                <a:cs typeface="Times New Roman" panose="02020603050405020304" pitchFamily="18" charset="0"/>
              </a:rPr>
              <a:t> the error parameters.</a:t>
            </a:r>
          </a:p>
          <a:p>
            <a:pPr marL="285750" indent="-285750">
              <a:buFont typeface="Arial" panose="020B0604020202020204" pitchFamily="34" charset="0"/>
              <a:buChar char="•"/>
            </a:pPr>
            <a:r>
              <a:rPr lang="en-US" altLang="zh-CN"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Experiment result:</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742950" lvl="1" indent="-285750">
              <a:buFont typeface="Arial" panose="020B0604020202020204" pitchFamily="34" charset="0"/>
              <a:buChar char="•"/>
            </a:pPr>
            <a:r>
              <a:rPr lang="en-US" altLang="zh-CN" dirty="0">
                <a:latin typeface="Times New Roman" panose="02020603050405020304" pitchFamily="18" charset="0"/>
                <a:ea typeface="黑体" panose="02010609060101010101" pitchFamily="49" charset="-122"/>
                <a:cs typeface="Times New Roman" panose="02020603050405020304" pitchFamily="18" charset="0"/>
              </a:rPr>
              <a:t>On the condition of dynamic and static alternating motion, short-term signal loss and poor signal quality, the algorithm has its ideal effect. The specified performance that no obvious drift on the scale of 1km, and GNSS signal loss under the tunnel in short time, no error positioning point during the terrible GNSS signal condition. That illustrates in short time scale, the system can play the PDR high-accurate merit, in long time scale, system can calibrate the  PDR gain loss and heading drift.</a:t>
            </a:r>
          </a:p>
          <a:p>
            <a:pPr marL="742950" lvl="1" indent="-285750">
              <a:buFont typeface="Arial" panose="020B0604020202020204" pitchFamily="34" charset="0"/>
              <a:buChar char="•"/>
            </a:pP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266701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0" name="Picture 6" descr="C:\Users\ZOL\Desktop\PPT底板.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
            <a:ext cx="12191999" cy="688944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18097" y="2820150"/>
            <a:ext cx="10944518" cy="954107"/>
          </a:xfrm>
          <a:prstGeom prst="rect">
            <a:avLst/>
          </a:prstGeom>
          <a:noFill/>
        </p:spPr>
        <p:txBody>
          <a:bodyPr wrap="square" rtlCol="0">
            <a:spAutoFit/>
          </a:bodyPr>
          <a:lstStyle/>
          <a:p>
            <a:r>
              <a:rPr lang="en-US" altLang="zh-CN" sz="2800" b="1" dirty="0">
                <a:solidFill>
                  <a:schemeClr val="bg1"/>
                </a:solidFill>
                <a:latin typeface="微软雅黑" panose="020B0503020204020204" pitchFamily="34" charset="-122"/>
                <a:ea typeface="微软雅黑" panose="020B0503020204020204" pitchFamily="34" charset="-122"/>
              </a:rPr>
              <a:t>Pseudorange Double Difference and PDR Fusion Algorithm 	Using Smartphone GNSS Raw Measurements</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4980041" y="4037850"/>
            <a:ext cx="1704976" cy="461665"/>
          </a:xfrm>
          <a:prstGeom prst="rect">
            <a:avLst/>
          </a:prstGeom>
          <a:noFill/>
        </p:spPr>
        <p:txBody>
          <a:bodyPr wrap="square" rtlCol="0">
            <a:spAutoFit/>
          </a:bodyPr>
          <a:lstStyle/>
          <a:p>
            <a:r>
              <a:rPr lang="en-US" altLang="zh-CN" sz="2400" dirty="0" err="1">
                <a:solidFill>
                  <a:schemeClr val="bg1"/>
                </a:solidFill>
                <a:latin typeface="微软雅黑" panose="020B0503020204020204" pitchFamily="34" charset="-122"/>
                <a:ea typeface="微软雅黑" panose="020B0503020204020204" pitchFamily="34" charset="-122"/>
              </a:rPr>
              <a:t>Zida</a:t>
            </a:r>
            <a:r>
              <a:rPr lang="en-US" altLang="zh-CN" sz="2400" dirty="0">
                <a:solidFill>
                  <a:schemeClr val="bg1"/>
                </a:solidFill>
                <a:latin typeface="微软雅黑" panose="020B0503020204020204" pitchFamily="34" charset="-122"/>
                <a:ea typeface="微软雅黑" panose="020B0503020204020204" pitchFamily="34" charset="-122"/>
              </a:rPr>
              <a:t> Wu</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0" name="TextBox 9"/>
          <p:cNvSpPr txBox="1"/>
          <p:nvPr/>
        </p:nvSpPr>
        <p:spPr>
          <a:xfrm>
            <a:off x="3781879" y="4532275"/>
            <a:ext cx="5966848" cy="46166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Shanghai Jiao Tong University</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474552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82" name="Picture 10" descr="C:\Users\ZOL\Desktop\卫星主视觉16比9-小图.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91823"/>
          </a:xfrm>
          <a:prstGeom prst="rect">
            <a:avLst/>
          </a:prstGeom>
          <a:noFill/>
          <a:extLst>
            <a:ext uri="{909E8E84-426E-40DD-AFC4-6F175D3DCCD1}">
              <a14:hiddenFill xmlns:a14="http://schemas.microsoft.com/office/drawing/2010/main">
                <a:solidFill>
                  <a:srgbClr val="FFFFFF"/>
                </a:solidFill>
              </a14:hiddenFill>
            </a:ext>
          </a:extLst>
        </p:spPr>
      </p:pic>
      <p:pic>
        <p:nvPicPr>
          <p:cNvPr id="3081" name="Picture 9" descr="D:\2019北斗项目\3.29 PPT模板\图片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006" y="2292099"/>
            <a:ext cx="9791989" cy="267710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933389" y="2288432"/>
            <a:ext cx="4325223" cy="1107996"/>
          </a:xfrm>
          <a:prstGeom prst="rect">
            <a:avLst/>
          </a:prstGeom>
          <a:noFill/>
        </p:spPr>
        <p:txBody>
          <a:bodyPr wrap="none" rtlCol="0">
            <a:spAutoFit/>
          </a:bodyPr>
          <a:lstStyle/>
          <a:p>
            <a:r>
              <a:rPr lang="zh-CN" altLang="en-US" sz="6600" b="1" dirty="0">
                <a:solidFill>
                  <a:schemeClr val="bg1"/>
                </a:solidFill>
                <a:latin typeface="微软雅黑" pitchFamily="34" charset="-122"/>
                <a:ea typeface="微软雅黑" pitchFamily="34" charset="-122"/>
              </a:rPr>
              <a:t>谢 谢 观 赏</a:t>
            </a:r>
            <a:endParaRPr lang="en-US" altLang="zh-CN" sz="6600" b="1" dirty="0">
              <a:solidFill>
                <a:schemeClr val="bg1"/>
              </a:solidFill>
              <a:latin typeface="微软雅黑" pitchFamily="34" charset="-122"/>
              <a:ea typeface="微软雅黑" pitchFamily="34" charset="-122"/>
            </a:endParaRPr>
          </a:p>
        </p:txBody>
      </p:sp>
      <p:sp>
        <p:nvSpPr>
          <p:cNvPr id="5" name="TextBox 4"/>
          <p:cNvSpPr txBox="1"/>
          <p:nvPr/>
        </p:nvSpPr>
        <p:spPr>
          <a:xfrm>
            <a:off x="4680464" y="3998383"/>
            <a:ext cx="2907272" cy="584775"/>
          </a:xfrm>
          <a:prstGeom prst="rect">
            <a:avLst/>
          </a:prstGeom>
          <a:noFill/>
        </p:spPr>
        <p:txBody>
          <a:bodyPr wrap="square" rtlCol="0">
            <a:spAutoFit/>
          </a:bodyPr>
          <a:lstStyle/>
          <a:p>
            <a:r>
              <a:rPr lang="en-US" altLang="zh-CN" sz="3200" b="1" dirty="0">
                <a:solidFill>
                  <a:schemeClr val="bg1"/>
                </a:solidFill>
                <a:latin typeface="微软雅黑" pitchFamily="34" charset="-122"/>
                <a:ea typeface="微软雅黑" pitchFamily="34" charset="-122"/>
              </a:rPr>
              <a:t>THANK  YOU</a:t>
            </a:r>
            <a:endParaRPr lang="zh-CN" altLang="en-US" sz="32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398944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descr="D:\2019北斗项目\3.29 PPT模板\PPT底板.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89449"/>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a:extLst>
              <a:ext uri="{FF2B5EF4-FFF2-40B4-BE49-F238E27FC236}">
                <a16:creationId xmlns:a16="http://schemas.microsoft.com/office/drawing/2014/main" id="{98500013-BD04-4713-A3D6-FFF940EE7C62}"/>
              </a:ext>
            </a:extLst>
          </p:cNvPr>
          <p:cNvGrpSpPr/>
          <p:nvPr/>
        </p:nvGrpSpPr>
        <p:grpSpPr>
          <a:xfrm>
            <a:off x="3622710" y="1528736"/>
            <a:ext cx="5460930" cy="472042"/>
            <a:chOff x="1841535" y="1274734"/>
            <a:chExt cx="5460930" cy="472042"/>
          </a:xfrm>
        </p:grpSpPr>
        <p:sp>
          <p:nvSpPr>
            <p:cNvPr id="4" name="Freeform 10">
              <a:extLst>
                <a:ext uri="{FF2B5EF4-FFF2-40B4-BE49-F238E27FC236}">
                  <a16:creationId xmlns:a16="http://schemas.microsoft.com/office/drawing/2014/main" id="{04C102C2-7DFD-41FF-89BB-DDE832F9D472}"/>
                </a:ext>
              </a:extLst>
            </p:cNvPr>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a:extLst>
                <a:ext uri="{FF2B5EF4-FFF2-40B4-BE49-F238E27FC236}">
                  <a16:creationId xmlns:a16="http://schemas.microsoft.com/office/drawing/2014/main" id="{B2FFC9F5-7AED-4D39-9C3F-B1C70F8756BF}"/>
                </a:ext>
              </a:extLst>
            </p:cNvPr>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6" name="直接连接符 5">
              <a:extLst>
                <a:ext uri="{FF2B5EF4-FFF2-40B4-BE49-F238E27FC236}">
                  <a16:creationId xmlns:a16="http://schemas.microsoft.com/office/drawing/2014/main" id="{738767AE-64A2-4992-B204-866EC6964359}"/>
                </a:ext>
              </a:extLst>
            </p:cNvPr>
            <p:cNvCxnSpPr>
              <a:stCxn id="4" idx="6"/>
            </p:cNvCxnSpPr>
            <p:nvPr/>
          </p:nvCxnSpPr>
          <p:spPr>
            <a:xfrm>
              <a:off x="2534033" y="171121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4640F296-53AE-4ED8-8BF9-38D6E74FAAFA}"/>
                </a:ext>
              </a:extLst>
            </p:cNvPr>
            <p:cNvSpPr txBox="1"/>
            <p:nvPr/>
          </p:nvSpPr>
          <p:spPr>
            <a:xfrm>
              <a:off x="2915073" y="1274734"/>
              <a:ext cx="4387392" cy="461665"/>
            </a:xfrm>
            <a:prstGeom prst="rect">
              <a:avLst/>
            </a:prstGeom>
            <a:noFill/>
          </p:spPr>
          <p:txBody>
            <a:bodyPr wrap="square" rtlCol="0">
              <a:spAutoFit/>
            </a:bodyPr>
            <a:lstStyle/>
            <a:p>
              <a:r>
                <a:rPr lang="en-US" altLang="zh-CN" sz="2400" dirty="0"/>
                <a:t>Background</a:t>
              </a:r>
              <a:endParaRPr lang="zh-CN" altLang="en-US" sz="2400" dirty="0"/>
            </a:p>
          </p:txBody>
        </p:sp>
      </p:grpSp>
      <p:grpSp>
        <p:nvGrpSpPr>
          <p:cNvPr id="8" name="组合 7">
            <a:extLst>
              <a:ext uri="{FF2B5EF4-FFF2-40B4-BE49-F238E27FC236}">
                <a16:creationId xmlns:a16="http://schemas.microsoft.com/office/drawing/2014/main" id="{3153338A-8378-49B4-884E-C903258463FC}"/>
              </a:ext>
            </a:extLst>
          </p:cNvPr>
          <p:cNvGrpSpPr/>
          <p:nvPr/>
        </p:nvGrpSpPr>
        <p:grpSpPr>
          <a:xfrm>
            <a:off x="3622710" y="2392244"/>
            <a:ext cx="5460930" cy="472042"/>
            <a:chOff x="1841535" y="2194707"/>
            <a:chExt cx="5460930" cy="472042"/>
          </a:xfrm>
        </p:grpSpPr>
        <p:sp>
          <p:nvSpPr>
            <p:cNvPr id="9" name="Freeform 10">
              <a:extLst>
                <a:ext uri="{FF2B5EF4-FFF2-40B4-BE49-F238E27FC236}">
                  <a16:creationId xmlns:a16="http://schemas.microsoft.com/office/drawing/2014/main" id="{276EC269-CD81-4291-AB8F-9A0B6B0B531F}"/>
                </a:ext>
              </a:extLst>
            </p:cNvPr>
            <p:cNvSpPr>
              <a:spLocks/>
            </p:cNvSpPr>
            <p:nvPr userDrawn="1"/>
          </p:nvSpPr>
          <p:spPr bwMode="auto">
            <a:xfrm>
              <a:off x="1841535" y="2287330"/>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0" name="文本框 9">
              <a:extLst>
                <a:ext uri="{FF2B5EF4-FFF2-40B4-BE49-F238E27FC236}">
                  <a16:creationId xmlns:a16="http://schemas.microsoft.com/office/drawing/2014/main" id="{C6EEABC6-3E93-4B5F-85C0-A9CF9D190616}"/>
                </a:ext>
              </a:extLst>
            </p:cNvPr>
            <p:cNvSpPr txBox="1"/>
            <p:nvPr userDrawn="1"/>
          </p:nvSpPr>
          <p:spPr>
            <a:xfrm>
              <a:off x="2071646" y="2223523"/>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1" name="直接连接符 10">
              <a:extLst>
                <a:ext uri="{FF2B5EF4-FFF2-40B4-BE49-F238E27FC236}">
                  <a16:creationId xmlns:a16="http://schemas.microsoft.com/office/drawing/2014/main" id="{38336788-A7B1-4EF6-BD2C-3E7109CC89B1}"/>
                </a:ext>
              </a:extLst>
            </p:cNvPr>
            <p:cNvCxnSpPr>
              <a:stCxn id="9" idx="6"/>
            </p:cNvCxnSpPr>
            <p:nvPr/>
          </p:nvCxnSpPr>
          <p:spPr>
            <a:xfrm>
              <a:off x="2534033" y="2631188"/>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5946428C-8284-456B-B7E6-87FB803B2968}"/>
                </a:ext>
              </a:extLst>
            </p:cNvPr>
            <p:cNvSpPr txBox="1"/>
            <p:nvPr/>
          </p:nvSpPr>
          <p:spPr>
            <a:xfrm>
              <a:off x="2915073" y="2194707"/>
              <a:ext cx="4387392" cy="461665"/>
            </a:xfrm>
            <a:prstGeom prst="rect">
              <a:avLst/>
            </a:prstGeom>
            <a:noFill/>
          </p:spPr>
          <p:txBody>
            <a:bodyPr wrap="square" rtlCol="0">
              <a:spAutoFit/>
            </a:bodyPr>
            <a:lstStyle/>
            <a:p>
              <a:r>
                <a:rPr lang="en-US" altLang="zh-CN" sz="2400" dirty="0"/>
                <a:t>PDR/GNSS</a:t>
              </a:r>
              <a:r>
                <a:rPr lang="zh-CN" altLang="en-US" sz="2400" dirty="0"/>
                <a:t> </a:t>
              </a:r>
              <a:r>
                <a:rPr lang="en-US" altLang="zh-CN" sz="2400" dirty="0"/>
                <a:t>Fusion Framework</a:t>
              </a:r>
              <a:endParaRPr lang="zh-CN" altLang="en-US" sz="2400" dirty="0"/>
            </a:p>
          </p:txBody>
        </p:sp>
      </p:grpSp>
      <p:grpSp>
        <p:nvGrpSpPr>
          <p:cNvPr id="13" name="组合 12">
            <a:extLst>
              <a:ext uri="{FF2B5EF4-FFF2-40B4-BE49-F238E27FC236}">
                <a16:creationId xmlns:a16="http://schemas.microsoft.com/office/drawing/2014/main" id="{93CBF2B1-699C-44C2-B980-2953C6F94EF3}"/>
              </a:ext>
            </a:extLst>
          </p:cNvPr>
          <p:cNvGrpSpPr/>
          <p:nvPr/>
        </p:nvGrpSpPr>
        <p:grpSpPr>
          <a:xfrm>
            <a:off x="3622710" y="3255752"/>
            <a:ext cx="5460930" cy="472042"/>
            <a:chOff x="1841535" y="3114680"/>
            <a:chExt cx="5460930" cy="472042"/>
          </a:xfrm>
        </p:grpSpPr>
        <p:sp>
          <p:nvSpPr>
            <p:cNvPr id="14" name="Freeform 10">
              <a:extLst>
                <a:ext uri="{FF2B5EF4-FFF2-40B4-BE49-F238E27FC236}">
                  <a16:creationId xmlns:a16="http://schemas.microsoft.com/office/drawing/2014/main" id="{5A7DFBFD-3A9F-4019-A366-A4D52E5A7F14}"/>
                </a:ext>
              </a:extLst>
            </p:cNvPr>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5" name="文本框 14">
              <a:extLst>
                <a:ext uri="{FF2B5EF4-FFF2-40B4-BE49-F238E27FC236}">
                  <a16:creationId xmlns:a16="http://schemas.microsoft.com/office/drawing/2014/main" id="{7A3B5028-1A69-4555-A154-19F1C9674769}"/>
                </a:ext>
              </a:extLst>
            </p:cNvPr>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6" name="直接连接符 15">
              <a:extLst>
                <a:ext uri="{FF2B5EF4-FFF2-40B4-BE49-F238E27FC236}">
                  <a16:creationId xmlns:a16="http://schemas.microsoft.com/office/drawing/2014/main" id="{1A9BA33C-2127-4E88-9562-68E4D3B3E88D}"/>
                </a:ext>
              </a:extLst>
            </p:cNvPr>
            <p:cNvCxnSpPr>
              <a:cxnSpLocks/>
              <a:stCxn id="14"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7D0D5D74-A606-49B4-885D-1E01049FBB77}"/>
                </a:ext>
              </a:extLst>
            </p:cNvPr>
            <p:cNvSpPr txBox="1"/>
            <p:nvPr/>
          </p:nvSpPr>
          <p:spPr>
            <a:xfrm>
              <a:off x="2915073" y="3114680"/>
              <a:ext cx="4387392" cy="461665"/>
            </a:xfrm>
            <a:prstGeom prst="rect">
              <a:avLst/>
            </a:prstGeom>
            <a:noFill/>
          </p:spPr>
          <p:txBody>
            <a:bodyPr wrap="square" rtlCol="0">
              <a:spAutoFit/>
            </a:bodyPr>
            <a:lstStyle/>
            <a:p>
              <a:r>
                <a:rPr lang="en-US" altLang="zh-CN" sz="2400" dirty="0">
                  <a:solidFill>
                    <a:schemeClr val="tx1">
                      <a:lumMod val="75000"/>
                      <a:lumOff val="25000"/>
                    </a:schemeClr>
                  </a:solidFill>
                </a:rPr>
                <a:t>Experimental Results</a:t>
              </a:r>
              <a:endParaRPr lang="zh-CN" altLang="en-US" sz="2400" dirty="0">
                <a:solidFill>
                  <a:schemeClr val="tx1">
                    <a:lumMod val="75000"/>
                    <a:lumOff val="25000"/>
                  </a:schemeClr>
                </a:solidFill>
              </a:endParaRPr>
            </a:p>
          </p:txBody>
        </p:sp>
      </p:grpSp>
      <p:grpSp>
        <p:nvGrpSpPr>
          <p:cNvPr id="18" name="组合 17">
            <a:extLst>
              <a:ext uri="{FF2B5EF4-FFF2-40B4-BE49-F238E27FC236}">
                <a16:creationId xmlns:a16="http://schemas.microsoft.com/office/drawing/2014/main" id="{A05C736B-FB45-402B-9968-9603E7FB7ACA}"/>
              </a:ext>
            </a:extLst>
          </p:cNvPr>
          <p:cNvGrpSpPr/>
          <p:nvPr/>
        </p:nvGrpSpPr>
        <p:grpSpPr>
          <a:xfrm>
            <a:off x="3622710" y="4119261"/>
            <a:ext cx="5460930" cy="472042"/>
            <a:chOff x="1841535" y="3114680"/>
            <a:chExt cx="5460930" cy="472042"/>
          </a:xfrm>
        </p:grpSpPr>
        <p:sp>
          <p:nvSpPr>
            <p:cNvPr id="19" name="Freeform 10">
              <a:extLst>
                <a:ext uri="{FF2B5EF4-FFF2-40B4-BE49-F238E27FC236}">
                  <a16:creationId xmlns:a16="http://schemas.microsoft.com/office/drawing/2014/main" id="{0A393A27-DF4D-4CBF-83B4-339343A5737F}"/>
                </a:ext>
              </a:extLst>
            </p:cNvPr>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0" name="文本框 19">
              <a:extLst>
                <a:ext uri="{FF2B5EF4-FFF2-40B4-BE49-F238E27FC236}">
                  <a16:creationId xmlns:a16="http://schemas.microsoft.com/office/drawing/2014/main" id="{D228B7E0-0832-43B6-85EB-82C4F1AE2306}"/>
                </a:ext>
              </a:extLst>
            </p:cNvPr>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1" name="直接连接符 20">
              <a:extLst>
                <a:ext uri="{FF2B5EF4-FFF2-40B4-BE49-F238E27FC236}">
                  <a16:creationId xmlns:a16="http://schemas.microsoft.com/office/drawing/2014/main" id="{AB40796E-5009-4AED-8373-6A97573F961C}"/>
                </a:ext>
              </a:extLst>
            </p:cNvPr>
            <p:cNvCxnSpPr>
              <a:cxnSpLocks/>
              <a:stCxn id="19"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E5787768-6E5B-4A3D-9825-2ADACC661B82}"/>
                </a:ext>
              </a:extLst>
            </p:cNvPr>
            <p:cNvSpPr txBox="1"/>
            <p:nvPr/>
          </p:nvSpPr>
          <p:spPr>
            <a:xfrm>
              <a:off x="2915073" y="3114680"/>
              <a:ext cx="4387392" cy="461665"/>
            </a:xfrm>
            <a:prstGeom prst="rect">
              <a:avLst/>
            </a:prstGeom>
            <a:noFill/>
          </p:spPr>
          <p:txBody>
            <a:bodyPr wrap="square" rtlCol="0">
              <a:spAutoFit/>
            </a:bodyPr>
            <a:lstStyle/>
            <a:p>
              <a:r>
                <a:rPr lang="en-US" altLang="zh-CN" sz="2400" dirty="0">
                  <a:solidFill>
                    <a:schemeClr val="tx1">
                      <a:lumMod val="75000"/>
                      <a:lumOff val="25000"/>
                    </a:schemeClr>
                  </a:solidFill>
                </a:rPr>
                <a:t>Conclusion</a:t>
              </a:r>
              <a:endParaRPr lang="zh-CN" altLang="en-US" sz="2400" dirty="0">
                <a:solidFill>
                  <a:schemeClr val="tx1">
                    <a:lumMod val="75000"/>
                    <a:lumOff val="25000"/>
                  </a:schemeClr>
                </a:solidFill>
              </a:endParaRPr>
            </a:p>
          </p:txBody>
        </p:sp>
      </p:grpSp>
    </p:spTree>
    <p:extLst>
      <p:ext uri="{BB962C8B-B14F-4D97-AF65-F5344CB8AC3E}">
        <p14:creationId xmlns:p14="http://schemas.microsoft.com/office/powerpoint/2010/main" val="2022531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2019北斗项目\3.29 PPT模板\PPT底板.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89449"/>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a:extLst>
              <a:ext uri="{FF2B5EF4-FFF2-40B4-BE49-F238E27FC236}">
                <a16:creationId xmlns:a16="http://schemas.microsoft.com/office/drawing/2014/main" id="{BE44CF3C-F9AF-4F49-B151-90735B147206}"/>
              </a:ext>
            </a:extLst>
          </p:cNvPr>
          <p:cNvSpPr txBox="1">
            <a:spLocks/>
          </p:cNvSpPr>
          <p:nvPr/>
        </p:nvSpPr>
        <p:spPr>
          <a:xfrm>
            <a:off x="514558" y="974278"/>
            <a:ext cx="11162884" cy="57418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effectLst>
                  <a:outerShdw blurRad="38100" dist="38100" dir="2700000" algn="tl">
                    <a:srgbClr val="000000">
                      <a:alpha val="43137"/>
                    </a:srgbClr>
                  </a:outerShdw>
                </a:effectLst>
              </a:rPr>
              <a:t>Background</a:t>
            </a:r>
            <a:endParaRPr lang="zh-CN" altLang="en-US" sz="2800" b="1" dirty="0">
              <a:effectLst>
                <a:outerShdw blurRad="38100" dist="38100" dir="2700000" algn="tl">
                  <a:srgbClr val="000000">
                    <a:alpha val="43137"/>
                  </a:srgbClr>
                </a:outerShdw>
              </a:effectLst>
            </a:endParaRPr>
          </a:p>
        </p:txBody>
      </p:sp>
      <p:sp>
        <p:nvSpPr>
          <p:cNvPr id="4" name="矩形 3">
            <a:extLst>
              <a:ext uri="{FF2B5EF4-FFF2-40B4-BE49-F238E27FC236}">
                <a16:creationId xmlns:a16="http://schemas.microsoft.com/office/drawing/2014/main" id="{94A999B8-2ED1-4322-819D-47D7AA5CCB2A}"/>
              </a:ext>
            </a:extLst>
          </p:cNvPr>
          <p:cNvSpPr/>
          <p:nvPr/>
        </p:nvSpPr>
        <p:spPr>
          <a:xfrm>
            <a:off x="514558" y="1446008"/>
            <a:ext cx="11064824" cy="1815882"/>
          </a:xfrm>
          <a:prstGeom prst="rect">
            <a:avLst/>
          </a:prstGeom>
        </p:spPr>
        <p:txBody>
          <a:bodyPr wrap="square">
            <a:spAutoFit/>
          </a:bodyPr>
          <a:lstStyle/>
          <a:p>
            <a:pPr algn="just"/>
            <a:r>
              <a:rPr lang="en-US" altLang="zh-CN" sz="16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The drift and instability of the smartphone IMU is the most important factor restricting the inertial navigation of the mobile phone. The PDR algorithm used the known human motion model to calculate the dead reckoning, which can dramatically improve the applicability of the IMU. Considering the open bottom GNSS primitive observation of Android, it makes possible to make pseudorange difference algorithm for intelligent terminals, and differential GPS has better advantages in terms of linearization state estimation in noise elimination, and differential GPS without cumulative errors, providing a correction in providing initial values and long-term position estimates. Based on the characteristics of the two positioning modes, this paper proposes a fusion algorithm based on PDR and differential GNSS for real-time indoor and outdoor seamless positioning.</a:t>
            </a:r>
            <a:endParaRPr lang="zh-CN" altLang="en-US" sz="16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353F2644-4C62-4E1F-91F1-202029D26FBA}"/>
              </a:ext>
            </a:extLst>
          </p:cNvPr>
          <p:cNvPicPr>
            <a:picLocks noChangeAspect="1"/>
          </p:cNvPicPr>
          <p:nvPr/>
        </p:nvPicPr>
        <p:blipFill>
          <a:blip r:embed="rId3"/>
          <a:stretch>
            <a:fillRect/>
          </a:stretch>
        </p:blipFill>
        <p:spPr>
          <a:xfrm>
            <a:off x="8582723" y="3429000"/>
            <a:ext cx="3658185" cy="1735635"/>
          </a:xfrm>
          <a:prstGeom prst="rect">
            <a:avLst/>
          </a:prstGeom>
        </p:spPr>
      </p:pic>
      <p:pic>
        <p:nvPicPr>
          <p:cNvPr id="7" name="图片 6">
            <a:extLst>
              <a:ext uri="{FF2B5EF4-FFF2-40B4-BE49-F238E27FC236}">
                <a16:creationId xmlns:a16="http://schemas.microsoft.com/office/drawing/2014/main" id="{486B03A0-E6B3-47BF-A42A-95DD09E7ABDE}"/>
              </a:ext>
            </a:extLst>
          </p:cNvPr>
          <p:cNvPicPr>
            <a:picLocks noChangeAspect="1"/>
          </p:cNvPicPr>
          <p:nvPr/>
        </p:nvPicPr>
        <p:blipFill>
          <a:blip r:embed="rId4"/>
          <a:stretch>
            <a:fillRect/>
          </a:stretch>
        </p:blipFill>
        <p:spPr>
          <a:xfrm>
            <a:off x="878070" y="2776682"/>
            <a:ext cx="3400797" cy="2992523"/>
          </a:xfrm>
          <a:prstGeom prst="rect">
            <a:avLst/>
          </a:prstGeom>
        </p:spPr>
      </p:pic>
      <p:sp>
        <p:nvSpPr>
          <p:cNvPr id="8" name="文本框 7">
            <a:extLst>
              <a:ext uri="{FF2B5EF4-FFF2-40B4-BE49-F238E27FC236}">
                <a16:creationId xmlns:a16="http://schemas.microsoft.com/office/drawing/2014/main" id="{F270B0CB-7C8C-4BF6-AD84-22F106CD811F}"/>
              </a:ext>
            </a:extLst>
          </p:cNvPr>
          <p:cNvSpPr txBox="1"/>
          <p:nvPr/>
        </p:nvSpPr>
        <p:spPr>
          <a:xfrm>
            <a:off x="1237720" y="5407108"/>
            <a:ext cx="864339" cy="369332"/>
          </a:xfrm>
          <a:prstGeom prst="rect">
            <a:avLst/>
          </a:prstGeom>
          <a:noFill/>
        </p:spPr>
        <p:txBody>
          <a:bodyPr wrap="none" rtlCol="0">
            <a:spAutoFit/>
          </a:bodyPr>
          <a:lstStyle/>
          <a:p>
            <a:r>
              <a:rPr lang="en-US" altLang="zh-CN" dirty="0"/>
              <a:t>&lt;10km</a:t>
            </a:r>
            <a:endParaRPr lang="zh-CN" altLang="en-US" dirty="0"/>
          </a:p>
        </p:txBody>
      </p:sp>
      <p:sp>
        <p:nvSpPr>
          <p:cNvPr id="9" name="矩形 8">
            <a:extLst>
              <a:ext uri="{FF2B5EF4-FFF2-40B4-BE49-F238E27FC236}">
                <a16:creationId xmlns:a16="http://schemas.microsoft.com/office/drawing/2014/main" id="{7CF8078F-276C-41EE-8564-CC6C6557B9A3}"/>
              </a:ext>
            </a:extLst>
          </p:cNvPr>
          <p:cNvSpPr/>
          <p:nvPr/>
        </p:nvSpPr>
        <p:spPr>
          <a:xfrm>
            <a:off x="249796" y="5786062"/>
            <a:ext cx="4632477" cy="338554"/>
          </a:xfrm>
          <a:prstGeom prst="rect">
            <a:avLst/>
          </a:prstGeom>
        </p:spPr>
        <p:txBody>
          <a:bodyPr wrap="square">
            <a:spAutoFit/>
          </a:bodyPr>
          <a:lstStyle/>
          <a:p>
            <a:r>
              <a:rPr lang="en-US" altLang="zh-CN" sz="1600" b="1" kern="100" dirty="0">
                <a:latin typeface="Times New Roman" panose="02020603050405020304" pitchFamily="18" charset="0"/>
                <a:ea typeface="黑体" panose="02010609060101010101" pitchFamily="49" charset="-122"/>
              </a:rPr>
              <a:t>Difference GNSS based on short-line hypothesis</a:t>
            </a:r>
            <a:endParaRPr lang="zh-CN" altLang="en-US" sz="1600" dirty="0"/>
          </a:p>
        </p:txBody>
      </p:sp>
      <p:sp>
        <p:nvSpPr>
          <p:cNvPr id="10" name="矩形 9">
            <a:extLst>
              <a:ext uri="{FF2B5EF4-FFF2-40B4-BE49-F238E27FC236}">
                <a16:creationId xmlns:a16="http://schemas.microsoft.com/office/drawing/2014/main" id="{A22C18F3-4C14-4A8A-B66A-FF752383E38E}"/>
              </a:ext>
            </a:extLst>
          </p:cNvPr>
          <p:cNvSpPr/>
          <p:nvPr/>
        </p:nvSpPr>
        <p:spPr>
          <a:xfrm>
            <a:off x="7229998" y="5411992"/>
            <a:ext cx="3387565" cy="338554"/>
          </a:xfrm>
          <a:prstGeom prst="rect">
            <a:avLst/>
          </a:prstGeom>
        </p:spPr>
        <p:txBody>
          <a:bodyPr wrap="square">
            <a:spAutoFit/>
          </a:bodyPr>
          <a:lstStyle/>
          <a:p>
            <a:r>
              <a:rPr lang="en-US" altLang="zh-CN" sz="1600" b="1" kern="100" dirty="0">
                <a:latin typeface="Times New Roman" panose="02020603050405020304" pitchFamily="18" charset="0"/>
                <a:ea typeface="黑体" panose="02010609060101010101" pitchFamily="49" charset="-122"/>
              </a:rPr>
              <a:t>Basic PDR framework</a:t>
            </a:r>
            <a:endParaRPr lang="zh-CN" altLang="en-US" sz="1600" dirty="0"/>
          </a:p>
        </p:txBody>
      </p:sp>
      <p:pic>
        <p:nvPicPr>
          <p:cNvPr id="11" name="图片 10">
            <a:extLst>
              <a:ext uri="{FF2B5EF4-FFF2-40B4-BE49-F238E27FC236}">
                <a16:creationId xmlns:a16="http://schemas.microsoft.com/office/drawing/2014/main" id="{4284045F-5290-47CB-82A8-039D0CC47109}"/>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4174411" y="3235243"/>
            <a:ext cx="4310252" cy="2123148"/>
          </a:xfrm>
          <a:prstGeom prst="rect">
            <a:avLst/>
          </a:prstGeom>
        </p:spPr>
      </p:pic>
    </p:spTree>
    <p:extLst>
      <p:ext uri="{BB962C8B-B14F-4D97-AF65-F5344CB8AC3E}">
        <p14:creationId xmlns:p14="http://schemas.microsoft.com/office/powerpoint/2010/main" val="2540720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2019北斗项目\3.29 PPT模板\PPT底板.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25"/>
            <a:ext cx="12192000" cy="6889449"/>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10">
            <a:extLst>
              <a:ext uri="{FF2B5EF4-FFF2-40B4-BE49-F238E27FC236}">
                <a16:creationId xmlns:a16="http://schemas.microsoft.com/office/drawing/2014/main" id="{43E8B152-6B83-4F14-8BCD-6634051AE008}"/>
              </a:ext>
            </a:extLst>
          </p:cNvPr>
          <p:cNvSpPr>
            <a:spLocks/>
          </p:cNvSpPr>
          <p:nvPr userDrawn="1"/>
        </p:nvSpPr>
        <p:spPr bwMode="auto">
          <a:xfrm>
            <a:off x="3622710" y="1621359"/>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5" name="文本框 4">
            <a:extLst>
              <a:ext uri="{FF2B5EF4-FFF2-40B4-BE49-F238E27FC236}">
                <a16:creationId xmlns:a16="http://schemas.microsoft.com/office/drawing/2014/main" id="{5273BCEE-50DB-4E0B-9C09-E0715E374331}"/>
              </a:ext>
            </a:extLst>
          </p:cNvPr>
          <p:cNvSpPr txBox="1"/>
          <p:nvPr userDrawn="1"/>
        </p:nvSpPr>
        <p:spPr>
          <a:xfrm>
            <a:off x="3852821" y="1557552"/>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1</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6" name="直接连接符 5">
            <a:extLst>
              <a:ext uri="{FF2B5EF4-FFF2-40B4-BE49-F238E27FC236}">
                <a16:creationId xmlns:a16="http://schemas.microsoft.com/office/drawing/2014/main" id="{2330E111-D5C8-441E-924B-1DBB4650FC1A}"/>
              </a:ext>
            </a:extLst>
          </p:cNvPr>
          <p:cNvCxnSpPr>
            <a:stCxn id="4" idx="6"/>
          </p:cNvCxnSpPr>
          <p:nvPr/>
        </p:nvCxnSpPr>
        <p:spPr>
          <a:xfrm>
            <a:off x="4315208" y="1965217"/>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E4ED9C0D-14B1-4180-97E3-3A99F61A8052}"/>
              </a:ext>
            </a:extLst>
          </p:cNvPr>
          <p:cNvSpPr txBox="1"/>
          <p:nvPr/>
        </p:nvSpPr>
        <p:spPr>
          <a:xfrm>
            <a:off x="4696248" y="1528736"/>
            <a:ext cx="4387392" cy="461665"/>
          </a:xfrm>
          <a:prstGeom prst="rect">
            <a:avLst/>
          </a:prstGeom>
          <a:noFill/>
        </p:spPr>
        <p:txBody>
          <a:bodyPr wrap="square" rtlCol="0">
            <a:spAutoFit/>
          </a:bodyPr>
          <a:lstStyle/>
          <a:p>
            <a:r>
              <a:rPr lang="en-US" altLang="zh-CN" sz="2400" dirty="0"/>
              <a:t>Background</a:t>
            </a:r>
            <a:endParaRPr lang="zh-CN" altLang="en-US" sz="2400" dirty="0"/>
          </a:p>
        </p:txBody>
      </p:sp>
      <p:sp>
        <p:nvSpPr>
          <p:cNvPr id="9" name="Freeform 10">
            <a:extLst>
              <a:ext uri="{FF2B5EF4-FFF2-40B4-BE49-F238E27FC236}">
                <a16:creationId xmlns:a16="http://schemas.microsoft.com/office/drawing/2014/main" id="{2C98C86E-9EFB-4281-A70D-50A396CBB1C5}"/>
              </a:ext>
            </a:extLst>
          </p:cNvPr>
          <p:cNvSpPr>
            <a:spLocks/>
          </p:cNvSpPr>
          <p:nvPr/>
        </p:nvSpPr>
        <p:spPr bwMode="auto">
          <a:xfrm>
            <a:off x="3622710" y="248486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0" name="文本框 9">
            <a:extLst>
              <a:ext uri="{FF2B5EF4-FFF2-40B4-BE49-F238E27FC236}">
                <a16:creationId xmlns:a16="http://schemas.microsoft.com/office/drawing/2014/main" id="{8795100D-B5CE-489A-B323-7E65A5894BCF}"/>
              </a:ext>
            </a:extLst>
          </p:cNvPr>
          <p:cNvSpPr txBox="1"/>
          <p:nvPr/>
        </p:nvSpPr>
        <p:spPr>
          <a:xfrm>
            <a:off x="3852821" y="2421060"/>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2</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1" name="直接连接符 10">
            <a:extLst>
              <a:ext uri="{FF2B5EF4-FFF2-40B4-BE49-F238E27FC236}">
                <a16:creationId xmlns:a16="http://schemas.microsoft.com/office/drawing/2014/main" id="{97026A1B-4EA2-4019-9D89-C1215F7B89DC}"/>
              </a:ext>
            </a:extLst>
          </p:cNvPr>
          <p:cNvCxnSpPr>
            <a:stCxn id="9" idx="6"/>
          </p:cNvCxnSpPr>
          <p:nvPr/>
        </p:nvCxnSpPr>
        <p:spPr>
          <a:xfrm>
            <a:off x="4315208" y="2828725"/>
            <a:ext cx="4500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BBC99D2E-CD98-4FE8-A750-1203735E1F1D}"/>
              </a:ext>
            </a:extLst>
          </p:cNvPr>
          <p:cNvSpPr txBox="1"/>
          <p:nvPr/>
        </p:nvSpPr>
        <p:spPr>
          <a:xfrm>
            <a:off x="4696248" y="2392244"/>
            <a:ext cx="4387392" cy="461665"/>
          </a:xfrm>
          <a:prstGeom prst="rect">
            <a:avLst/>
          </a:prstGeom>
          <a:noFill/>
        </p:spPr>
        <p:txBody>
          <a:bodyPr wrap="square" rtlCol="0">
            <a:spAutoFit/>
          </a:bodyPr>
          <a:lstStyle/>
          <a:p>
            <a:r>
              <a:rPr lang="en-US" altLang="zh-CN" sz="2400" dirty="0"/>
              <a:t>PDR/GNSS</a:t>
            </a:r>
            <a:r>
              <a:rPr lang="zh-CN" altLang="en-US" sz="2400" dirty="0"/>
              <a:t> </a:t>
            </a:r>
            <a:r>
              <a:rPr lang="en-US" altLang="zh-CN" sz="2400" dirty="0"/>
              <a:t>Fusion Framework</a:t>
            </a:r>
            <a:endParaRPr lang="zh-CN" altLang="en-US" sz="2400" dirty="0"/>
          </a:p>
        </p:txBody>
      </p:sp>
      <p:sp>
        <p:nvSpPr>
          <p:cNvPr id="14" name="Freeform 10">
            <a:extLst>
              <a:ext uri="{FF2B5EF4-FFF2-40B4-BE49-F238E27FC236}">
                <a16:creationId xmlns:a16="http://schemas.microsoft.com/office/drawing/2014/main" id="{D7801AC4-65BC-4378-BB7F-C069D81A1114}"/>
              </a:ext>
            </a:extLst>
          </p:cNvPr>
          <p:cNvSpPr>
            <a:spLocks/>
          </p:cNvSpPr>
          <p:nvPr/>
        </p:nvSpPr>
        <p:spPr bwMode="auto">
          <a:xfrm>
            <a:off x="3622710" y="3348375"/>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15" name="文本框 14">
            <a:extLst>
              <a:ext uri="{FF2B5EF4-FFF2-40B4-BE49-F238E27FC236}">
                <a16:creationId xmlns:a16="http://schemas.microsoft.com/office/drawing/2014/main" id="{6D2B2E11-1A8B-4572-A1F1-5583AD3EFDC5}"/>
              </a:ext>
            </a:extLst>
          </p:cNvPr>
          <p:cNvSpPr txBox="1"/>
          <p:nvPr/>
        </p:nvSpPr>
        <p:spPr>
          <a:xfrm>
            <a:off x="3852821" y="3284568"/>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3</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16" name="直接连接符 15">
            <a:extLst>
              <a:ext uri="{FF2B5EF4-FFF2-40B4-BE49-F238E27FC236}">
                <a16:creationId xmlns:a16="http://schemas.microsoft.com/office/drawing/2014/main" id="{F037F305-E6B1-4242-B26D-46BA3774FE71}"/>
              </a:ext>
            </a:extLst>
          </p:cNvPr>
          <p:cNvCxnSpPr>
            <a:cxnSpLocks/>
            <a:stCxn id="14" idx="6"/>
          </p:cNvCxnSpPr>
          <p:nvPr/>
        </p:nvCxnSpPr>
        <p:spPr>
          <a:xfrm>
            <a:off x="4315208" y="3692233"/>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2CD938AB-D097-4718-A3A8-E2DADBF69381}"/>
              </a:ext>
            </a:extLst>
          </p:cNvPr>
          <p:cNvSpPr txBox="1"/>
          <p:nvPr/>
        </p:nvSpPr>
        <p:spPr>
          <a:xfrm>
            <a:off x="4696248" y="3255752"/>
            <a:ext cx="4387392" cy="461665"/>
          </a:xfrm>
          <a:prstGeom prst="rect">
            <a:avLst/>
          </a:prstGeom>
          <a:noFill/>
        </p:spPr>
        <p:txBody>
          <a:bodyPr wrap="square" rtlCol="0">
            <a:spAutoFit/>
          </a:bodyPr>
          <a:lstStyle/>
          <a:p>
            <a:r>
              <a:rPr lang="en-US" altLang="zh-CN" sz="2400" dirty="0">
                <a:solidFill>
                  <a:schemeClr val="tx1">
                    <a:lumMod val="75000"/>
                    <a:lumOff val="25000"/>
                  </a:schemeClr>
                </a:solidFill>
              </a:rPr>
              <a:t>Experimental Results</a:t>
            </a:r>
            <a:endParaRPr lang="zh-CN" altLang="en-US" sz="2400" dirty="0">
              <a:solidFill>
                <a:schemeClr val="tx1">
                  <a:lumMod val="75000"/>
                  <a:lumOff val="25000"/>
                </a:schemeClr>
              </a:solidFill>
            </a:endParaRPr>
          </a:p>
        </p:txBody>
      </p:sp>
      <p:sp>
        <p:nvSpPr>
          <p:cNvPr id="19" name="Freeform 10">
            <a:extLst>
              <a:ext uri="{FF2B5EF4-FFF2-40B4-BE49-F238E27FC236}">
                <a16:creationId xmlns:a16="http://schemas.microsoft.com/office/drawing/2014/main" id="{D7801AC4-65BC-4378-BB7F-C069D81A1114}"/>
              </a:ext>
            </a:extLst>
          </p:cNvPr>
          <p:cNvSpPr>
            <a:spLocks/>
          </p:cNvSpPr>
          <p:nvPr/>
        </p:nvSpPr>
        <p:spPr bwMode="auto">
          <a:xfrm>
            <a:off x="3622710" y="4211884"/>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bg2"/>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p>
        </p:txBody>
      </p:sp>
      <p:sp>
        <p:nvSpPr>
          <p:cNvPr id="20" name="文本框 19">
            <a:extLst>
              <a:ext uri="{FF2B5EF4-FFF2-40B4-BE49-F238E27FC236}">
                <a16:creationId xmlns:a16="http://schemas.microsoft.com/office/drawing/2014/main" id="{6D2B2E11-1A8B-4572-A1F1-5583AD3EFDC5}"/>
              </a:ext>
            </a:extLst>
          </p:cNvPr>
          <p:cNvSpPr txBox="1"/>
          <p:nvPr/>
        </p:nvSpPr>
        <p:spPr>
          <a:xfrm>
            <a:off x="3852821" y="4148077"/>
            <a:ext cx="383206" cy="443226"/>
          </a:xfrm>
          <a:prstGeom prst="rect">
            <a:avLst/>
          </a:prstGeom>
          <a:noFill/>
        </p:spPr>
        <p:txBody>
          <a:bodyPr wrap="none" rtlCol="0" anchor="ctr">
            <a:noAutofit/>
          </a:bodyPr>
          <a:lstStyle/>
          <a:p>
            <a:pPr algn="ctr"/>
            <a:r>
              <a:rPr lang="en-US" altLang="zh-CN" b="1" dirty="0">
                <a:solidFill>
                  <a:schemeClr val="bg1"/>
                </a:solidFill>
                <a:latin typeface="微软雅黑" panose="020B0503020204020204" pitchFamily="34" charset="-122"/>
                <a:ea typeface="微软雅黑" panose="020B0503020204020204" pitchFamily="34" charset="-122"/>
              </a:rPr>
              <a:t>4</a:t>
            </a:r>
            <a:endParaRPr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21" name="直接连接符 20">
            <a:extLst>
              <a:ext uri="{FF2B5EF4-FFF2-40B4-BE49-F238E27FC236}">
                <a16:creationId xmlns:a16="http://schemas.microsoft.com/office/drawing/2014/main" id="{F037F305-E6B1-4242-B26D-46BA3774FE71}"/>
              </a:ext>
            </a:extLst>
          </p:cNvPr>
          <p:cNvCxnSpPr>
            <a:cxnSpLocks/>
            <a:stCxn id="19" idx="6"/>
          </p:cNvCxnSpPr>
          <p:nvPr/>
        </p:nvCxnSpPr>
        <p:spPr>
          <a:xfrm>
            <a:off x="4315208" y="4555742"/>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2CD938AB-D097-4718-A3A8-E2DADBF69381}"/>
              </a:ext>
            </a:extLst>
          </p:cNvPr>
          <p:cNvSpPr txBox="1"/>
          <p:nvPr/>
        </p:nvSpPr>
        <p:spPr>
          <a:xfrm>
            <a:off x="4696248" y="4119261"/>
            <a:ext cx="4387392" cy="461665"/>
          </a:xfrm>
          <a:prstGeom prst="rect">
            <a:avLst/>
          </a:prstGeom>
          <a:noFill/>
        </p:spPr>
        <p:txBody>
          <a:bodyPr wrap="square" rtlCol="0">
            <a:spAutoFit/>
          </a:bodyPr>
          <a:lstStyle/>
          <a:p>
            <a:r>
              <a:rPr lang="en-US" altLang="zh-CN" sz="2400" dirty="0">
                <a:solidFill>
                  <a:schemeClr val="tx1">
                    <a:lumMod val="75000"/>
                    <a:lumOff val="25000"/>
                  </a:schemeClr>
                </a:solidFill>
              </a:rPr>
              <a:t>Conclusion</a:t>
            </a:r>
            <a:endParaRPr lang="zh-CN" altLang="en-US" sz="2400" dirty="0">
              <a:solidFill>
                <a:schemeClr val="tx1">
                  <a:lumMod val="75000"/>
                  <a:lumOff val="25000"/>
                </a:schemeClr>
              </a:solidFill>
            </a:endParaRPr>
          </a:p>
        </p:txBody>
      </p:sp>
    </p:spTree>
    <p:extLst>
      <p:ext uri="{BB962C8B-B14F-4D97-AF65-F5344CB8AC3E}">
        <p14:creationId xmlns:p14="http://schemas.microsoft.com/office/powerpoint/2010/main" val="737518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2019北斗项目\3.29 PPT模板\PPT底板.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89449"/>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2">
            <a:extLst>
              <a:ext uri="{FF2B5EF4-FFF2-40B4-BE49-F238E27FC236}">
                <a16:creationId xmlns:a16="http://schemas.microsoft.com/office/drawing/2014/main" id="{65ADA9F4-E184-49C6-8208-C84541E894A6}"/>
              </a:ext>
            </a:extLst>
          </p:cNvPr>
          <p:cNvSpPr txBox="1">
            <a:spLocks/>
          </p:cNvSpPr>
          <p:nvPr/>
        </p:nvSpPr>
        <p:spPr>
          <a:xfrm>
            <a:off x="514558" y="974278"/>
            <a:ext cx="11162884" cy="57418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effectLst>
                  <a:outerShdw blurRad="38100" dist="38100" dir="2700000" algn="tl">
                    <a:srgbClr val="000000">
                      <a:alpha val="43137"/>
                    </a:srgbClr>
                  </a:outerShdw>
                </a:effectLst>
              </a:rPr>
              <a:t>Raw data processing and GNSS heading estimation</a:t>
            </a:r>
            <a:endParaRPr lang="zh-CN" altLang="en-US" sz="2800" b="1" dirty="0">
              <a:effectLst>
                <a:outerShdw blurRad="38100" dist="38100" dir="2700000" algn="tl">
                  <a:srgbClr val="000000">
                    <a:alpha val="43137"/>
                  </a:srgbClr>
                </a:outerShdw>
              </a:effectLst>
            </a:endParaRPr>
          </a:p>
        </p:txBody>
      </p:sp>
      <p:pic>
        <p:nvPicPr>
          <p:cNvPr id="23" name="Picture 8" descr="âANDROID NOUGATâçå¾çæç´¢ç»æ">
            <a:extLst>
              <a:ext uri="{FF2B5EF4-FFF2-40B4-BE49-F238E27FC236}">
                <a16:creationId xmlns:a16="http://schemas.microsoft.com/office/drawing/2014/main" id="{4FCF986E-01EC-4896-BCBC-633B420275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632" y="3156390"/>
            <a:ext cx="1936588" cy="969330"/>
          </a:xfrm>
          <a:prstGeom prst="rect">
            <a:avLst/>
          </a:prstGeom>
          <a:noFill/>
          <a:extLst>
            <a:ext uri="{909E8E84-426E-40DD-AFC4-6F175D3DCCD1}">
              <a14:hiddenFill xmlns:a14="http://schemas.microsoft.com/office/drawing/2010/main">
                <a:solidFill>
                  <a:srgbClr val="FFFFFF"/>
                </a:solidFill>
              </a14:hiddenFill>
            </a:ext>
          </a:extLst>
        </p:spPr>
      </p:pic>
      <p:pic>
        <p:nvPicPr>
          <p:cNvPr id="24" name="图片 23">
            <a:extLst>
              <a:ext uri="{FF2B5EF4-FFF2-40B4-BE49-F238E27FC236}">
                <a16:creationId xmlns:a16="http://schemas.microsoft.com/office/drawing/2014/main" id="{EE4A5268-1906-4991-B172-DCE55262D539}"/>
              </a:ext>
            </a:extLst>
          </p:cNvPr>
          <p:cNvPicPr>
            <a:picLocks noChangeAspect="1"/>
          </p:cNvPicPr>
          <p:nvPr/>
        </p:nvPicPr>
        <p:blipFill>
          <a:blip r:embed="rId5"/>
          <a:stretch>
            <a:fillRect/>
          </a:stretch>
        </p:blipFill>
        <p:spPr>
          <a:xfrm>
            <a:off x="1027926" y="3843223"/>
            <a:ext cx="1799581" cy="893165"/>
          </a:xfrm>
          <a:prstGeom prst="rect">
            <a:avLst/>
          </a:prstGeom>
        </p:spPr>
      </p:pic>
      <p:pic>
        <p:nvPicPr>
          <p:cNvPr id="25" name="图片 24">
            <a:extLst>
              <a:ext uri="{FF2B5EF4-FFF2-40B4-BE49-F238E27FC236}">
                <a16:creationId xmlns:a16="http://schemas.microsoft.com/office/drawing/2014/main" id="{EC86028F-F60B-4BE6-BC1D-586AFFAE18B8}"/>
              </a:ext>
            </a:extLst>
          </p:cNvPr>
          <p:cNvPicPr>
            <a:picLocks noChangeAspect="1"/>
          </p:cNvPicPr>
          <p:nvPr/>
        </p:nvPicPr>
        <p:blipFill rotWithShape="1">
          <a:blip r:embed="rId6">
            <a:extLst>
              <a:ext uri="{28A0092B-C50C-407E-A947-70E740481C1C}">
                <a14:useLocalDpi xmlns:a14="http://schemas.microsoft.com/office/drawing/2010/main" val="0"/>
              </a:ext>
            </a:extLst>
          </a:blip>
          <a:srcRect l="10436" t="4910" r="6815" b="3505"/>
          <a:stretch/>
        </p:blipFill>
        <p:spPr>
          <a:xfrm>
            <a:off x="1763244" y="1721477"/>
            <a:ext cx="2488466" cy="1329674"/>
          </a:xfrm>
          <a:prstGeom prst="rect">
            <a:avLst/>
          </a:prstGeom>
          <a:ln w="3175">
            <a:solidFill>
              <a:schemeClr val="tx1"/>
            </a:solidFill>
          </a:ln>
        </p:spPr>
      </p:pic>
      <p:sp>
        <p:nvSpPr>
          <p:cNvPr id="26" name="矩形 25">
            <a:extLst>
              <a:ext uri="{FF2B5EF4-FFF2-40B4-BE49-F238E27FC236}">
                <a16:creationId xmlns:a16="http://schemas.microsoft.com/office/drawing/2014/main" id="{63FB3357-D07A-4C87-9C7C-961B96B9A933}"/>
              </a:ext>
            </a:extLst>
          </p:cNvPr>
          <p:cNvSpPr/>
          <p:nvPr/>
        </p:nvSpPr>
        <p:spPr>
          <a:xfrm>
            <a:off x="2315377" y="2076509"/>
            <a:ext cx="2002440" cy="523220"/>
          </a:xfrm>
          <a:prstGeom prst="rect">
            <a:avLst/>
          </a:prstGeom>
          <a:ln>
            <a:noFill/>
          </a:ln>
        </p:spPr>
        <p:txBody>
          <a:bodyPr wrap="square">
            <a:spAutoFit/>
          </a:bodyPr>
          <a:lstStyle/>
          <a:p>
            <a:r>
              <a:rPr lang="en-US" altLang="zh-CN" sz="1400" dirty="0">
                <a:latin typeface="Arial" panose="020B0604020202020204" pitchFamily="34" charset="0"/>
                <a:cs typeface="Arial" panose="020B0604020202020204" pitchFamily="34" charset="0"/>
              </a:rPr>
              <a:t>Exist an Intermittent fixed drift: </a:t>
            </a:r>
            <a:r>
              <a:rPr lang="en-US" altLang="zh-CN" sz="1400" b="1" dirty="0">
                <a:latin typeface="Arial" panose="020B0604020202020204" pitchFamily="34" charset="0"/>
                <a:cs typeface="Arial" panose="020B0604020202020204" pitchFamily="34" charset="0"/>
              </a:rPr>
              <a:t>256ns</a:t>
            </a:r>
            <a:endParaRPr lang="zh-CN" altLang="en-US" sz="1400" b="1" dirty="0">
              <a:latin typeface="Arial" panose="020B0604020202020204" pitchFamily="34" charset="0"/>
              <a:cs typeface="Arial" panose="020B0604020202020204" pitchFamily="34" charset="0"/>
            </a:endParaRPr>
          </a:p>
        </p:txBody>
      </p:sp>
      <p:pic>
        <p:nvPicPr>
          <p:cNvPr id="2" name="图片 1">
            <a:extLst>
              <a:ext uri="{FF2B5EF4-FFF2-40B4-BE49-F238E27FC236}">
                <a16:creationId xmlns:a16="http://schemas.microsoft.com/office/drawing/2014/main" id="{F068D9B4-1CE8-46D8-92EC-6E3C70D80232}"/>
              </a:ext>
            </a:extLst>
          </p:cNvPr>
          <p:cNvPicPr>
            <a:picLocks noChangeAspect="1"/>
          </p:cNvPicPr>
          <p:nvPr/>
        </p:nvPicPr>
        <p:blipFill>
          <a:blip r:embed="rId7"/>
          <a:stretch>
            <a:fillRect/>
          </a:stretch>
        </p:blipFill>
        <p:spPr>
          <a:xfrm>
            <a:off x="4321359" y="2028983"/>
            <a:ext cx="3927814" cy="2657447"/>
          </a:xfrm>
          <a:prstGeom prst="rect">
            <a:avLst/>
          </a:prstGeom>
        </p:spPr>
      </p:pic>
      <p:cxnSp>
        <p:nvCxnSpPr>
          <p:cNvPr id="28" name="直接连接符 27">
            <a:extLst>
              <a:ext uri="{FF2B5EF4-FFF2-40B4-BE49-F238E27FC236}">
                <a16:creationId xmlns:a16="http://schemas.microsoft.com/office/drawing/2014/main" id="{EA29197B-C07F-4609-8186-1F5631C99BFA}"/>
              </a:ext>
            </a:extLst>
          </p:cNvPr>
          <p:cNvCxnSpPr>
            <a:cxnSpLocks/>
          </p:cNvCxnSpPr>
          <p:nvPr/>
        </p:nvCxnSpPr>
        <p:spPr>
          <a:xfrm flipV="1">
            <a:off x="1027926" y="1721477"/>
            <a:ext cx="733258" cy="2709580"/>
          </a:xfrm>
          <a:prstGeom prst="line">
            <a:avLst/>
          </a:prstGeom>
          <a:ln w="15875">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BFA8F738-D0EF-4857-87BD-1EE95631C067}"/>
              </a:ext>
            </a:extLst>
          </p:cNvPr>
          <p:cNvCxnSpPr>
            <a:cxnSpLocks/>
          </p:cNvCxnSpPr>
          <p:nvPr/>
        </p:nvCxnSpPr>
        <p:spPr>
          <a:xfrm flipV="1">
            <a:off x="2771591" y="3076267"/>
            <a:ext cx="1480119" cy="1592166"/>
          </a:xfrm>
          <a:prstGeom prst="line">
            <a:avLst/>
          </a:prstGeom>
          <a:ln w="15875">
            <a:solidFill>
              <a:srgbClr val="FFC000"/>
            </a:solidFill>
            <a:prstDash val="sysDash"/>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95089D3D-92B3-41F4-91C1-49FEE241DB6A}"/>
              </a:ext>
            </a:extLst>
          </p:cNvPr>
          <p:cNvSpPr/>
          <p:nvPr/>
        </p:nvSpPr>
        <p:spPr>
          <a:xfrm>
            <a:off x="8754749" y="3641055"/>
            <a:ext cx="2167274" cy="338554"/>
          </a:xfrm>
          <a:prstGeom prst="rect">
            <a:avLst/>
          </a:prstGeom>
        </p:spPr>
        <p:txBody>
          <a:bodyPr wrap="square">
            <a:spAutoFit/>
          </a:bodyPr>
          <a:lstStyle/>
          <a:p>
            <a:r>
              <a:rPr lang="en-US" altLang="zh-CN" sz="1600" b="1" kern="100" dirty="0">
                <a:latin typeface="Times New Roman" panose="02020603050405020304" pitchFamily="18" charset="0"/>
                <a:ea typeface="黑体" panose="02010609060101010101" pitchFamily="49" charset="-122"/>
              </a:rPr>
              <a:t>IMU</a:t>
            </a:r>
            <a:r>
              <a:rPr lang="zh-CN" altLang="en-US" sz="1600" b="1" kern="100" dirty="0">
                <a:latin typeface="Times New Roman" panose="02020603050405020304" pitchFamily="18" charset="0"/>
                <a:ea typeface="黑体" panose="02010609060101010101" pitchFamily="49" charset="-122"/>
              </a:rPr>
              <a:t>滤波前后数据</a:t>
            </a:r>
            <a:endParaRPr lang="zh-CN" altLang="en-US" sz="1600" dirty="0"/>
          </a:p>
        </p:txBody>
      </p:sp>
      <p:pic>
        <p:nvPicPr>
          <p:cNvPr id="1027" name="图片 1026">
            <a:extLst>
              <a:ext uri="{FF2B5EF4-FFF2-40B4-BE49-F238E27FC236}">
                <a16:creationId xmlns:a16="http://schemas.microsoft.com/office/drawing/2014/main" id="{8F31A3B8-8399-450F-95B2-CA32E486F0A3}"/>
              </a:ext>
            </a:extLst>
          </p:cNvPr>
          <p:cNvPicPr>
            <a:picLocks noChangeAspect="1"/>
          </p:cNvPicPr>
          <p:nvPr/>
        </p:nvPicPr>
        <p:blipFill>
          <a:blip r:embed="rId8"/>
          <a:stretch>
            <a:fillRect/>
          </a:stretch>
        </p:blipFill>
        <p:spPr>
          <a:xfrm>
            <a:off x="8221599" y="2028983"/>
            <a:ext cx="3989416" cy="2707405"/>
          </a:xfrm>
          <a:prstGeom prst="rect">
            <a:avLst/>
          </a:prstGeom>
        </p:spPr>
      </p:pic>
      <p:sp>
        <p:nvSpPr>
          <p:cNvPr id="45" name="矩形 44">
            <a:extLst>
              <a:ext uri="{FF2B5EF4-FFF2-40B4-BE49-F238E27FC236}">
                <a16:creationId xmlns:a16="http://schemas.microsoft.com/office/drawing/2014/main" id="{91EF06CF-335F-45DF-9DFC-4CA6DC64E729}"/>
              </a:ext>
            </a:extLst>
          </p:cNvPr>
          <p:cNvSpPr/>
          <p:nvPr/>
        </p:nvSpPr>
        <p:spPr>
          <a:xfrm>
            <a:off x="4802509" y="4736388"/>
            <a:ext cx="3419090" cy="338554"/>
          </a:xfrm>
          <a:prstGeom prst="rect">
            <a:avLst/>
          </a:prstGeom>
        </p:spPr>
        <p:txBody>
          <a:bodyPr wrap="square">
            <a:spAutoFit/>
          </a:bodyPr>
          <a:lstStyle/>
          <a:p>
            <a:r>
              <a:rPr lang="en-US" altLang="zh-CN" sz="1600" b="1" kern="100" dirty="0">
                <a:latin typeface="Times New Roman" panose="02020603050405020304" pitchFamily="18" charset="0"/>
                <a:ea typeface="黑体" panose="02010609060101010101" pitchFamily="49" charset="-122"/>
              </a:rPr>
              <a:t>IMU data result through Filter</a:t>
            </a:r>
            <a:endParaRPr lang="zh-CN" altLang="en-US" sz="1600" dirty="0"/>
          </a:p>
        </p:txBody>
      </p:sp>
      <p:sp>
        <p:nvSpPr>
          <p:cNvPr id="46" name="矩形 45">
            <a:extLst>
              <a:ext uri="{FF2B5EF4-FFF2-40B4-BE49-F238E27FC236}">
                <a16:creationId xmlns:a16="http://schemas.microsoft.com/office/drawing/2014/main" id="{A87D96E2-230A-4029-9CFE-22EEBA0CC898}"/>
              </a:ext>
            </a:extLst>
          </p:cNvPr>
          <p:cNvSpPr/>
          <p:nvPr/>
        </p:nvSpPr>
        <p:spPr>
          <a:xfrm>
            <a:off x="8338946" y="4736388"/>
            <a:ext cx="4084425" cy="338554"/>
          </a:xfrm>
          <a:prstGeom prst="rect">
            <a:avLst/>
          </a:prstGeom>
        </p:spPr>
        <p:txBody>
          <a:bodyPr wrap="square">
            <a:spAutoFit/>
          </a:bodyPr>
          <a:lstStyle/>
          <a:p>
            <a:r>
              <a:rPr lang="en-US" altLang="zh-CN" sz="1600" b="1" kern="100" dirty="0">
                <a:latin typeface="Times New Roman" panose="02020603050405020304" pitchFamily="18" charset="0"/>
                <a:ea typeface="黑体" panose="02010609060101010101" pitchFamily="49" charset="-122"/>
              </a:rPr>
              <a:t>Two GNSS heading estimation comparison</a:t>
            </a:r>
            <a:endParaRPr lang="zh-CN" altLang="en-US" sz="1600" dirty="0"/>
          </a:p>
        </p:txBody>
      </p:sp>
    </p:spTree>
    <p:extLst>
      <p:ext uri="{BB962C8B-B14F-4D97-AF65-F5344CB8AC3E}">
        <p14:creationId xmlns:p14="http://schemas.microsoft.com/office/powerpoint/2010/main" val="3322516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2019北斗项目\3.29 PPT模板\PPT底板.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2" y="0"/>
            <a:ext cx="12192000" cy="6889449"/>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2">
            <a:extLst>
              <a:ext uri="{FF2B5EF4-FFF2-40B4-BE49-F238E27FC236}">
                <a16:creationId xmlns:a16="http://schemas.microsoft.com/office/drawing/2014/main" id="{65ADA9F4-E184-49C6-8208-C84541E894A6}"/>
              </a:ext>
            </a:extLst>
          </p:cNvPr>
          <p:cNvSpPr txBox="1">
            <a:spLocks/>
          </p:cNvSpPr>
          <p:nvPr/>
        </p:nvSpPr>
        <p:spPr>
          <a:xfrm>
            <a:off x="514558" y="974278"/>
            <a:ext cx="11162884" cy="57418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effectLst>
                  <a:outerShdw blurRad="38100" dist="38100" dir="2700000" algn="tl">
                    <a:srgbClr val="000000">
                      <a:alpha val="43137"/>
                    </a:srgbClr>
                  </a:outerShdw>
                </a:effectLst>
              </a:rPr>
              <a:t>GNSS</a:t>
            </a:r>
            <a:r>
              <a:rPr lang="zh-CN" altLang="en-US" sz="2800" b="1" dirty="0">
                <a:effectLst>
                  <a:outerShdw blurRad="38100" dist="38100" dir="2700000" algn="tl">
                    <a:srgbClr val="000000">
                      <a:alpha val="43137"/>
                    </a:srgbClr>
                  </a:outerShdw>
                </a:effectLst>
              </a:rPr>
              <a:t> </a:t>
            </a:r>
            <a:r>
              <a:rPr lang="en-US" altLang="zh-CN" sz="2800" b="1" dirty="0">
                <a:effectLst>
                  <a:outerShdw blurRad="38100" dist="38100" dir="2700000" algn="tl">
                    <a:srgbClr val="000000">
                      <a:alpha val="43137"/>
                    </a:srgbClr>
                  </a:outerShdw>
                </a:effectLst>
              </a:rPr>
              <a:t>difference equation</a:t>
            </a:r>
            <a:endParaRPr lang="zh-CN" altLang="en-US" sz="2800" b="1" dirty="0">
              <a:effectLst>
                <a:outerShdw blurRad="38100" dist="38100" dir="2700000" algn="tl">
                  <a:srgbClr val="000000">
                    <a:alpha val="43137"/>
                  </a:srgbClr>
                </a:outerShdw>
              </a:effectLst>
            </a:endParaRPr>
          </a:p>
        </p:txBody>
      </p:sp>
      <p:sp>
        <p:nvSpPr>
          <p:cNvPr id="7" name="任意多边形: 形状 6">
            <a:extLst>
              <a:ext uri="{FF2B5EF4-FFF2-40B4-BE49-F238E27FC236}">
                <a16:creationId xmlns:a16="http://schemas.microsoft.com/office/drawing/2014/main" id="{A2C687DB-C4A4-4447-9915-7ED01901E16C}"/>
              </a:ext>
            </a:extLst>
          </p:cNvPr>
          <p:cNvSpPr/>
          <p:nvPr/>
        </p:nvSpPr>
        <p:spPr>
          <a:xfrm rot="20489182">
            <a:off x="4068249" y="1632240"/>
            <a:ext cx="993161" cy="305569"/>
          </a:xfrm>
          <a:custGeom>
            <a:avLst/>
            <a:gdLst>
              <a:gd name="connsiteX0" fmla="*/ 0 w 3270283"/>
              <a:gd name="connsiteY0" fmla="*/ 482670 h 482670"/>
              <a:gd name="connsiteX1" fmla="*/ 1060704 w 3270283"/>
              <a:gd name="connsiteY1" fmla="*/ 55950 h 482670"/>
              <a:gd name="connsiteX2" fmla="*/ 2353056 w 3270283"/>
              <a:gd name="connsiteY2" fmla="*/ 19374 h 482670"/>
              <a:gd name="connsiteX3" fmla="*/ 3182112 w 3270283"/>
              <a:gd name="connsiteY3" fmla="*/ 190062 h 482670"/>
              <a:gd name="connsiteX4" fmla="*/ 3206496 w 3270283"/>
              <a:gd name="connsiteY4" fmla="*/ 202254 h 482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0283" h="482670">
                <a:moveTo>
                  <a:pt x="0" y="482670"/>
                </a:moveTo>
                <a:cubicBezTo>
                  <a:pt x="334264" y="307918"/>
                  <a:pt x="668528" y="133166"/>
                  <a:pt x="1060704" y="55950"/>
                </a:cubicBezTo>
                <a:cubicBezTo>
                  <a:pt x="1452880" y="-21266"/>
                  <a:pt x="1999488" y="-2978"/>
                  <a:pt x="2353056" y="19374"/>
                </a:cubicBezTo>
                <a:cubicBezTo>
                  <a:pt x="2706624" y="41726"/>
                  <a:pt x="3039872" y="159582"/>
                  <a:pt x="3182112" y="190062"/>
                </a:cubicBezTo>
                <a:cubicBezTo>
                  <a:pt x="3324352" y="220542"/>
                  <a:pt x="3265424" y="211398"/>
                  <a:pt x="3206496" y="202254"/>
                </a:cubicBezTo>
              </a:path>
            </a:pathLst>
          </a:custGeom>
          <a:solidFill>
            <a:schemeClr val="bg1"/>
          </a:solid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F0EFF37D-ACBA-434B-A012-E9EC350CD0C6}"/>
                  </a:ext>
                </a:extLst>
              </p:cNvPr>
              <p:cNvSpPr/>
              <p:nvPr/>
            </p:nvSpPr>
            <p:spPr>
              <a:xfrm>
                <a:off x="-512234" y="2160168"/>
                <a:ext cx="6996173" cy="104547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zh-CN" altLang="en-US" i="1" smtClean="0">
                              <a:latin typeface="Cambria Math" panose="02040503050406030204" pitchFamily="18" charset="0"/>
                            </a:rPr>
                          </m:ctrlPr>
                        </m:mPr>
                        <m:mr>
                          <m:e>
                            <m:eqArr>
                              <m:eqArrPr>
                                <m:ctrlPr>
                                  <a:rPr lang="zh-CN" altLang="en-US" i="1">
                                    <a:latin typeface="Cambria Math" panose="02040503050406030204" pitchFamily="18" charset="0"/>
                                  </a:rPr>
                                </m:ctrlPr>
                              </m:eqArrPr>
                              <m:e>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𝜌</m:t>
                                    </m:r>
                                  </m:e>
                                  <m:sub>
                                    <m:r>
                                      <a:rPr lang="zh-CN" altLang="en-US" i="1">
                                        <a:latin typeface="Cambria Math" panose="02040503050406030204" pitchFamily="18" charset="0"/>
                                      </a:rPr>
                                      <m:t>𝑢</m:t>
                                    </m:r>
                                  </m:sub>
                                  <m:sup>
                                    <m:d>
                                      <m:dPr>
                                        <m:ctrlPr>
                                          <a:rPr lang="zh-CN" altLang="en-US" i="1">
                                            <a:latin typeface="Cambria Math" panose="02040503050406030204" pitchFamily="18" charset="0"/>
                                          </a:rPr>
                                        </m:ctrlPr>
                                      </m:dPr>
                                      <m:e>
                                        <m:r>
                                          <a:rPr lang="zh-CN" altLang="en-US" i="1">
                                            <a:latin typeface="Cambria Math" panose="02040503050406030204" pitchFamily="18" charset="0"/>
                                          </a:rPr>
                                          <m:t>𝑛</m:t>
                                        </m:r>
                                      </m:e>
                                    </m:d>
                                  </m:sup>
                                </m:sSubSup>
                                <m:r>
                                  <a:rPr lang="zh-CN" altLang="en-US" i="0">
                                    <a:latin typeface="Cambria Math" panose="02040503050406030204" pitchFamily="18" charset="0"/>
                                  </a:rPr>
                                  <m:t>=</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𝑟</m:t>
                                    </m:r>
                                  </m:e>
                                  <m:sub>
                                    <m:r>
                                      <a:rPr lang="zh-CN" altLang="en-US" i="1">
                                        <a:latin typeface="Cambria Math" panose="02040503050406030204" pitchFamily="18" charset="0"/>
                                      </a:rPr>
                                      <m:t>𝑢</m:t>
                                    </m:r>
                                  </m:sub>
                                  <m:sup>
                                    <m:d>
                                      <m:dPr>
                                        <m:ctrlPr>
                                          <a:rPr lang="zh-CN" altLang="en-US" i="1">
                                            <a:latin typeface="Cambria Math" panose="02040503050406030204" pitchFamily="18" charset="0"/>
                                          </a:rPr>
                                        </m:ctrlPr>
                                      </m:dPr>
                                      <m:e>
                                        <m:r>
                                          <a:rPr lang="zh-CN" altLang="en-US" i="1">
                                            <a:latin typeface="Cambria Math" panose="02040503050406030204" pitchFamily="18" charset="0"/>
                                          </a:rPr>
                                          <m:t>𝑛</m:t>
                                        </m:r>
                                      </m:e>
                                    </m:d>
                                  </m:sup>
                                </m:sSubSup>
                                <m:r>
                                  <a:rPr lang="zh-CN" altLang="en-US" i="0">
                                    <a:latin typeface="Cambria Math" panose="02040503050406030204" pitchFamily="18" charset="0"/>
                                  </a:rPr>
                                  <m:t>+</m:t>
                                </m:r>
                                <m:r>
                                  <a:rPr lang="zh-CN" altLang="en-US" i="1">
                                    <a:latin typeface="Cambria Math" panose="02040503050406030204" pitchFamily="18" charset="0"/>
                                  </a:rPr>
                                  <m:t>𝛿</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𝑢</m:t>
                                    </m:r>
                                  </m:sub>
                                </m:sSub>
                                <m:r>
                                  <a:rPr lang="zh-CN" altLang="en-US" i="0">
                                    <a:latin typeface="Cambria Math" panose="02040503050406030204" pitchFamily="18" charset="0"/>
                                  </a:rPr>
                                  <m:t>−</m:t>
                                </m:r>
                                <m:r>
                                  <a:rPr lang="zh-CN" altLang="en-US" i="1">
                                    <a:latin typeface="Cambria Math" panose="02040503050406030204" pitchFamily="18" charset="0"/>
                                  </a:rPr>
                                  <m:t>𝛿</m:t>
                                </m:r>
                                <m:sSup>
                                  <m:sSupPr>
                                    <m:ctrlPr>
                                      <a:rPr lang="zh-CN" altLang="en-US" i="1">
                                        <a:latin typeface="Cambria Math" panose="02040503050406030204" pitchFamily="18" charset="0"/>
                                      </a:rPr>
                                    </m:ctrlPr>
                                  </m:sSupPr>
                                  <m:e>
                                    <m:r>
                                      <a:rPr lang="zh-CN" altLang="en-US" i="1">
                                        <a:latin typeface="Cambria Math" panose="02040503050406030204" pitchFamily="18" charset="0"/>
                                      </a:rPr>
                                      <m:t>𝑡</m:t>
                                    </m:r>
                                  </m:e>
                                  <m:sup>
                                    <m:d>
                                      <m:dPr>
                                        <m:ctrlPr>
                                          <a:rPr lang="zh-CN" altLang="en-US" i="1">
                                            <a:latin typeface="Cambria Math" panose="02040503050406030204" pitchFamily="18" charset="0"/>
                                          </a:rPr>
                                        </m:ctrlPr>
                                      </m:dPr>
                                      <m:e>
                                        <m:r>
                                          <a:rPr lang="zh-CN" altLang="en-US" i="1">
                                            <a:latin typeface="Cambria Math" panose="02040503050406030204" pitchFamily="18" charset="0"/>
                                          </a:rPr>
                                          <m:t>𝑛</m:t>
                                        </m:r>
                                      </m:e>
                                    </m:d>
                                  </m:sup>
                                </m:sSup>
                                <m:r>
                                  <a:rPr lang="zh-CN" altLang="en-US" i="0">
                                    <a:latin typeface="Cambria Math" panose="02040503050406030204" pitchFamily="18" charset="0"/>
                                  </a:rPr>
                                  <m:t>+</m:t>
                                </m:r>
                                <m:sSubSup>
                                  <m:sSubSupPr>
                                    <m:ctrlPr>
                                      <a:rPr lang="zh-CN" altLang="en-US" i="1" smtClean="0">
                                        <a:solidFill>
                                          <a:srgbClr val="C00000"/>
                                        </a:solidFill>
                                        <a:latin typeface="Cambria Math" panose="02040503050406030204" pitchFamily="18" charset="0"/>
                                      </a:rPr>
                                    </m:ctrlPr>
                                  </m:sSubSupPr>
                                  <m:e>
                                    <m:r>
                                      <a:rPr lang="zh-CN" altLang="en-US" i="1">
                                        <a:solidFill>
                                          <a:srgbClr val="C00000"/>
                                        </a:solidFill>
                                        <a:latin typeface="Cambria Math" panose="02040503050406030204" pitchFamily="18" charset="0"/>
                                      </a:rPr>
                                      <m:t>𝐼</m:t>
                                    </m:r>
                                  </m:e>
                                  <m:sub>
                                    <m:r>
                                      <a:rPr lang="zh-CN" altLang="en-US" i="1">
                                        <a:solidFill>
                                          <a:srgbClr val="C00000"/>
                                        </a:solidFill>
                                        <a:latin typeface="Cambria Math" panose="02040503050406030204" pitchFamily="18" charset="0"/>
                                      </a:rPr>
                                      <m:t>𝑢</m:t>
                                    </m:r>
                                  </m:sub>
                                  <m:sup>
                                    <m:d>
                                      <m:dPr>
                                        <m:ctrlPr>
                                          <a:rPr lang="zh-CN" altLang="en-US" i="1">
                                            <a:solidFill>
                                              <a:srgbClr val="C00000"/>
                                            </a:solidFill>
                                            <a:latin typeface="Cambria Math" panose="02040503050406030204" pitchFamily="18" charset="0"/>
                                          </a:rPr>
                                        </m:ctrlPr>
                                      </m:dPr>
                                      <m:e>
                                        <m:r>
                                          <a:rPr lang="zh-CN" altLang="en-US" i="1">
                                            <a:solidFill>
                                              <a:srgbClr val="C00000"/>
                                            </a:solidFill>
                                            <a:latin typeface="Cambria Math" panose="02040503050406030204" pitchFamily="18" charset="0"/>
                                          </a:rPr>
                                          <m:t>𝑛</m:t>
                                        </m:r>
                                      </m:e>
                                    </m:d>
                                  </m:sup>
                                </m:sSubSup>
                                <m:r>
                                  <a:rPr lang="zh-CN" altLang="en-US" i="0">
                                    <a:latin typeface="Cambria Math" panose="02040503050406030204" pitchFamily="18" charset="0"/>
                                  </a:rPr>
                                  <m:t>+</m:t>
                                </m:r>
                                <m:sSubSup>
                                  <m:sSubSupPr>
                                    <m:ctrlPr>
                                      <a:rPr lang="zh-CN" altLang="en-US" i="1" smtClean="0">
                                        <a:solidFill>
                                          <a:srgbClr val="C00000"/>
                                        </a:solidFill>
                                        <a:latin typeface="Cambria Math" panose="02040503050406030204" pitchFamily="18" charset="0"/>
                                      </a:rPr>
                                    </m:ctrlPr>
                                  </m:sSubSupPr>
                                  <m:e>
                                    <m:r>
                                      <a:rPr lang="zh-CN" altLang="en-US" i="1">
                                        <a:solidFill>
                                          <a:srgbClr val="C00000"/>
                                        </a:solidFill>
                                        <a:latin typeface="Cambria Math" panose="02040503050406030204" pitchFamily="18" charset="0"/>
                                      </a:rPr>
                                      <m:t>𝑇</m:t>
                                    </m:r>
                                  </m:e>
                                  <m:sub>
                                    <m:r>
                                      <a:rPr lang="zh-CN" altLang="en-US" i="1">
                                        <a:solidFill>
                                          <a:srgbClr val="C00000"/>
                                        </a:solidFill>
                                        <a:latin typeface="Cambria Math" panose="02040503050406030204" pitchFamily="18" charset="0"/>
                                      </a:rPr>
                                      <m:t>𝑢</m:t>
                                    </m:r>
                                  </m:sub>
                                  <m:sup>
                                    <m:d>
                                      <m:dPr>
                                        <m:ctrlPr>
                                          <a:rPr lang="zh-CN" altLang="en-US" i="1">
                                            <a:solidFill>
                                              <a:srgbClr val="C00000"/>
                                            </a:solidFill>
                                            <a:latin typeface="Cambria Math" panose="02040503050406030204" pitchFamily="18" charset="0"/>
                                          </a:rPr>
                                        </m:ctrlPr>
                                      </m:dPr>
                                      <m:e>
                                        <m:r>
                                          <a:rPr lang="zh-CN" altLang="en-US" i="1">
                                            <a:solidFill>
                                              <a:srgbClr val="C00000"/>
                                            </a:solidFill>
                                            <a:latin typeface="Cambria Math" panose="02040503050406030204" pitchFamily="18" charset="0"/>
                                          </a:rPr>
                                          <m:t>𝑛</m:t>
                                        </m:r>
                                      </m:e>
                                    </m:d>
                                  </m:sup>
                                </m:sSubSup>
                                <m:r>
                                  <a:rPr lang="zh-CN" altLang="en-US" i="0">
                                    <a:latin typeface="Cambria Math" panose="02040503050406030204" pitchFamily="18" charset="0"/>
                                  </a:rPr>
                                  <m:t>+</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𝜉</m:t>
                                    </m:r>
                                  </m:e>
                                  <m:sub>
                                    <m:r>
                                      <a:rPr lang="zh-CN" altLang="en-US" i="1">
                                        <a:latin typeface="Cambria Math" panose="02040503050406030204" pitchFamily="18" charset="0"/>
                                      </a:rPr>
                                      <m:t>𝜌</m:t>
                                    </m:r>
                                    <m:r>
                                      <a:rPr lang="zh-CN" altLang="en-US" i="1">
                                        <a:latin typeface="Cambria Math" panose="02040503050406030204" pitchFamily="18" charset="0"/>
                                      </a:rPr>
                                      <m:t>𝑢</m:t>
                                    </m:r>
                                  </m:sub>
                                  <m:sup>
                                    <m:d>
                                      <m:dPr>
                                        <m:ctrlPr>
                                          <a:rPr lang="zh-CN" altLang="en-US" i="1">
                                            <a:latin typeface="Cambria Math" panose="02040503050406030204" pitchFamily="18" charset="0"/>
                                          </a:rPr>
                                        </m:ctrlPr>
                                      </m:dPr>
                                      <m:e>
                                        <m:r>
                                          <a:rPr lang="zh-CN" altLang="en-US" i="1">
                                            <a:latin typeface="Cambria Math" panose="02040503050406030204" pitchFamily="18" charset="0"/>
                                          </a:rPr>
                                          <m:t>𝑛</m:t>
                                        </m:r>
                                      </m:e>
                                    </m:d>
                                  </m:sup>
                                </m:sSubSup>
                              </m:e>
                              <m:e>
                                <m:r>
                                  <a:rPr lang="en-US" altLang="zh-CN" b="1" i="1" smtClean="0">
                                    <a:solidFill>
                                      <a:srgbClr val="004098"/>
                                    </a:solidFill>
                                    <a:latin typeface="Cambria Math" panose="02040503050406030204" pitchFamily="18" charset="0"/>
                                  </a:rPr>
                                  <m:t>−</m:t>
                                </m:r>
                              </m:e>
                            </m:eqArr>
                          </m:e>
                        </m:mr>
                        <m:mr>
                          <m:e>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𝜌</m:t>
                                </m:r>
                              </m:e>
                              <m:sub>
                                <m:r>
                                  <a:rPr lang="zh-CN" altLang="en-US" i="1">
                                    <a:latin typeface="Cambria Math" panose="02040503050406030204" pitchFamily="18" charset="0"/>
                                  </a:rPr>
                                  <m:t>𝑟</m:t>
                                </m:r>
                              </m:sub>
                              <m:sup>
                                <m:d>
                                  <m:dPr>
                                    <m:ctrlPr>
                                      <a:rPr lang="zh-CN" altLang="en-US" i="1">
                                        <a:latin typeface="Cambria Math" panose="02040503050406030204" pitchFamily="18" charset="0"/>
                                      </a:rPr>
                                    </m:ctrlPr>
                                  </m:dPr>
                                  <m:e>
                                    <m:r>
                                      <a:rPr lang="zh-CN" altLang="en-US" i="1">
                                        <a:latin typeface="Cambria Math" panose="02040503050406030204" pitchFamily="18" charset="0"/>
                                      </a:rPr>
                                      <m:t>𝑛</m:t>
                                    </m:r>
                                  </m:e>
                                </m:d>
                              </m:sup>
                            </m:sSubSup>
                            <m:r>
                              <a:rPr lang="zh-CN" altLang="en-US" i="0">
                                <a:latin typeface="Cambria Math" panose="02040503050406030204" pitchFamily="18" charset="0"/>
                              </a:rPr>
                              <m:t>=</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𝑟</m:t>
                                </m:r>
                              </m:e>
                              <m:sub>
                                <m:r>
                                  <a:rPr lang="zh-CN" altLang="en-US" i="1">
                                    <a:latin typeface="Cambria Math" panose="02040503050406030204" pitchFamily="18" charset="0"/>
                                  </a:rPr>
                                  <m:t>𝑟</m:t>
                                </m:r>
                              </m:sub>
                              <m:sup>
                                <m:d>
                                  <m:dPr>
                                    <m:ctrlPr>
                                      <a:rPr lang="zh-CN" altLang="en-US" i="1">
                                        <a:latin typeface="Cambria Math" panose="02040503050406030204" pitchFamily="18" charset="0"/>
                                      </a:rPr>
                                    </m:ctrlPr>
                                  </m:dPr>
                                  <m:e>
                                    <m:r>
                                      <a:rPr lang="zh-CN" altLang="en-US" i="1">
                                        <a:latin typeface="Cambria Math" panose="02040503050406030204" pitchFamily="18" charset="0"/>
                                      </a:rPr>
                                      <m:t>𝑛</m:t>
                                    </m:r>
                                  </m:e>
                                </m:d>
                              </m:sup>
                            </m:sSubSup>
                            <m:r>
                              <a:rPr lang="zh-CN" altLang="en-US" i="0">
                                <a:latin typeface="Cambria Math" panose="02040503050406030204" pitchFamily="18" charset="0"/>
                              </a:rPr>
                              <m:t>+</m:t>
                            </m:r>
                            <m:r>
                              <a:rPr lang="zh-CN" altLang="en-US" i="1">
                                <a:latin typeface="Cambria Math" panose="02040503050406030204" pitchFamily="18" charset="0"/>
                              </a:rPr>
                              <m:t>𝛿</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1">
                                    <a:latin typeface="Cambria Math" panose="02040503050406030204" pitchFamily="18" charset="0"/>
                                  </a:rPr>
                                  <m:t>𝑟</m:t>
                                </m:r>
                              </m:sub>
                            </m:sSub>
                            <m:r>
                              <a:rPr lang="zh-CN" altLang="en-US" i="0">
                                <a:latin typeface="Cambria Math" panose="02040503050406030204" pitchFamily="18" charset="0"/>
                              </a:rPr>
                              <m:t>−</m:t>
                            </m:r>
                            <m:r>
                              <a:rPr lang="zh-CN" altLang="en-US" i="1">
                                <a:latin typeface="Cambria Math" panose="02040503050406030204" pitchFamily="18" charset="0"/>
                              </a:rPr>
                              <m:t>𝛿</m:t>
                            </m:r>
                            <m:sSup>
                              <m:sSupPr>
                                <m:ctrlPr>
                                  <a:rPr lang="zh-CN" altLang="en-US" i="1">
                                    <a:latin typeface="Cambria Math" panose="02040503050406030204" pitchFamily="18" charset="0"/>
                                  </a:rPr>
                                </m:ctrlPr>
                              </m:sSupPr>
                              <m:e>
                                <m:r>
                                  <a:rPr lang="zh-CN" altLang="en-US" i="1">
                                    <a:latin typeface="Cambria Math" panose="02040503050406030204" pitchFamily="18" charset="0"/>
                                  </a:rPr>
                                  <m:t>𝑡</m:t>
                                </m:r>
                              </m:e>
                              <m:sup>
                                <m:d>
                                  <m:dPr>
                                    <m:ctrlPr>
                                      <a:rPr lang="zh-CN" altLang="en-US" i="1">
                                        <a:latin typeface="Cambria Math" panose="02040503050406030204" pitchFamily="18" charset="0"/>
                                      </a:rPr>
                                    </m:ctrlPr>
                                  </m:dPr>
                                  <m:e>
                                    <m:r>
                                      <a:rPr lang="zh-CN" altLang="en-US" i="1">
                                        <a:latin typeface="Cambria Math" panose="02040503050406030204" pitchFamily="18" charset="0"/>
                                      </a:rPr>
                                      <m:t>𝑛</m:t>
                                    </m:r>
                                  </m:e>
                                </m:d>
                              </m:sup>
                            </m:sSup>
                            <m:r>
                              <a:rPr lang="zh-CN" altLang="en-US" i="0">
                                <a:latin typeface="Cambria Math" panose="02040503050406030204" pitchFamily="18" charset="0"/>
                              </a:rPr>
                              <m:t>+</m:t>
                            </m:r>
                            <m:sSubSup>
                              <m:sSubSupPr>
                                <m:ctrlPr>
                                  <a:rPr lang="zh-CN" altLang="en-US" i="1" smtClean="0">
                                    <a:solidFill>
                                      <a:srgbClr val="C00000"/>
                                    </a:solidFill>
                                    <a:latin typeface="Cambria Math" panose="02040503050406030204" pitchFamily="18" charset="0"/>
                                  </a:rPr>
                                </m:ctrlPr>
                              </m:sSubSupPr>
                              <m:e>
                                <m:r>
                                  <a:rPr lang="zh-CN" altLang="en-US" i="1">
                                    <a:solidFill>
                                      <a:srgbClr val="C00000"/>
                                    </a:solidFill>
                                    <a:latin typeface="Cambria Math" panose="02040503050406030204" pitchFamily="18" charset="0"/>
                                  </a:rPr>
                                  <m:t>𝐼</m:t>
                                </m:r>
                              </m:e>
                              <m:sub>
                                <m:r>
                                  <a:rPr lang="zh-CN" altLang="en-US" i="1">
                                    <a:solidFill>
                                      <a:srgbClr val="C00000"/>
                                    </a:solidFill>
                                    <a:latin typeface="Cambria Math" panose="02040503050406030204" pitchFamily="18" charset="0"/>
                                  </a:rPr>
                                  <m:t>𝑟</m:t>
                                </m:r>
                              </m:sub>
                              <m:sup>
                                <m:d>
                                  <m:dPr>
                                    <m:ctrlPr>
                                      <a:rPr lang="zh-CN" altLang="en-US" i="1">
                                        <a:solidFill>
                                          <a:srgbClr val="C00000"/>
                                        </a:solidFill>
                                        <a:latin typeface="Cambria Math" panose="02040503050406030204" pitchFamily="18" charset="0"/>
                                      </a:rPr>
                                    </m:ctrlPr>
                                  </m:dPr>
                                  <m:e>
                                    <m:r>
                                      <a:rPr lang="zh-CN" altLang="en-US" i="1">
                                        <a:solidFill>
                                          <a:srgbClr val="C00000"/>
                                        </a:solidFill>
                                        <a:latin typeface="Cambria Math" panose="02040503050406030204" pitchFamily="18" charset="0"/>
                                      </a:rPr>
                                      <m:t>𝑛</m:t>
                                    </m:r>
                                  </m:e>
                                </m:d>
                              </m:sup>
                            </m:sSubSup>
                            <m:r>
                              <a:rPr lang="zh-CN" altLang="en-US" i="0">
                                <a:latin typeface="Cambria Math" panose="02040503050406030204" pitchFamily="18" charset="0"/>
                              </a:rPr>
                              <m:t>+</m:t>
                            </m:r>
                            <m:sSubSup>
                              <m:sSubSupPr>
                                <m:ctrlPr>
                                  <a:rPr lang="zh-CN" altLang="en-US" i="1" smtClean="0">
                                    <a:solidFill>
                                      <a:srgbClr val="C00000"/>
                                    </a:solidFill>
                                    <a:latin typeface="Cambria Math" panose="02040503050406030204" pitchFamily="18" charset="0"/>
                                  </a:rPr>
                                </m:ctrlPr>
                              </m:sSubSupPr>
                              <m:e>
                                <m:r>
                                  <a:rPr lang="zh-CN" altLang="en-US" i="1">
                                    <a:solidFill>
                                      <a:srgbClr val="C00000"/>
                                    </a:solidFill>
                                    <a:latin typeface="Cambria Math" panose="02040503050406030204" pitchFamily="18" charset="0"/>
                                  </a:rPr>
                                  <m:t>𝑇</m:t>
                                </m:r>
                              </m:e>
                              <m:sub>
                                <m:r>
                                  <a:rPr lang="zh-CN" altLang="en-US" i="1">
                                    <a:solidFill>
                                      <a:srgbClr val="C00000"/>
                                    </a:solidFill>
                                    <a:latin typeface="Cambria Math" panose="02040503050406030204" pitchFamily="18" charset="0"/>
                                  </a:rPr>
                                  <m:t>𝑟</m:t>
                                </m:r>
                              </m:sub>
                              <m:sup>
                                <m:d>
                                  <m:dPr>
                                    <m:ctrlPr>
                                      <a:rPr lang="zh-CN" altLang="en-US" i="1">
                                        <a:solidFill>
                                          <a:srgbClr val="C00000"/>
                                        </a:solidFill>
                                        <a:latin typeface="Cambria Math" panose="02040503050406030204" pitchFamily="18" charset="0"/>
                                      </a:rPr>
                                    </m:ctrlPr>
                                  </m:dPr>
                                  <m:e>
                                    <m:r>
                                      <a:rPr lang="zh-CN" altLang="en-US" i="1">
                                        <a:solidFill>
                                          <a:srgbClr val="C00000"/>
                                        </a:solidFill>
                                        <a:latin typeface="Cambria Math" panose="02040503050406030204" pitchFamily="18" charset="0"/>
                                      </a:rPr>
                                      <m:t>𝑛</m:t>
                                    </m:r>
                                  </m:e>
                                </m:d>
                              </m:sup>
                            </m:sSubSup>
                            <m:r>
                              <a:rPr lang="zh-CN" altLang="en-US" i="0">
                                <a:latin typeface="Cambria Math" panose="02040503050406030204" pitchFamily="18" charset="0"/>
                              </a:rPr>
                              <m:t>+</m:t>
                            </m:r>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𝜉</m:t>
                                </m:r>
                              </m:e>
                              <m:sub>
                                <m:r>
                                  <a:rPr lang="zh-CN" altLang="en-US" i="1">
                                    <a:latin typeface="Cambria Math" panose="02040503050406030204" pitchFamily="18" charset="0"/>
                                  </a:rPr>
                                  <m:t>𝜌</m:t>
                                </m:r>
                                <m:r>
                                  <a:rPr lang="zh-CN" altLang="en-US" i="1">
                                    <a:latin typeface="Cambria Math" panose="02040503050406030204" pitchFamily="18" charset="0"/>
                                  </a:rPr>
                                  <m:t>𝑟</m:t>
                                </m:r>
                              </m:sub>
                              <m:sup>
                                <m:d>
                                  <m:dPr>
                                    <m:ctrlPr>
                                      <a:rPr lang="zh-CN" altLang="en-US" i="1">
                                        <a:latin typeface="Cambria Math" panose="02040503050406030204" pitchFamily="18" charset="0"/>
                                      </a:rPr>
                                    </m:ctrlPr>
                                  </m:dPr>
                                  <m:e>
                                    <m:r>
                                      <a:rPr lang="zh-CN" altLang="en-US" i="1">
                                        <a:latin typeface="Cambria Math" panose="02040503050406030204" pitchFamily="18" charset="0"/>
                                      </a:rPr>
                                      <m:t>𝑛</m:t>
                                    </m:r>
                                  </m:e>
                                </m:d>
                              </m:sup>
                            </m:sSubSup>
                          </m:e>
                        </m:mr>
                      </m:m>
                    </m:oMath>
                  </m:oMathPara>
                </a14:m>
                <a:endParaRPr lang="zh-CN" altLang="en-US" dirty="0"/>
              </a:p>
            </p:txBody>
          </p:sp>
        </mc:Choice>
        <mc:Fallback xmlns="">
          <p:sp>
            <p:nvSpPr>
              <p:cNvPr id="9" name="矩形 8">
                <a:extLst>
                  <a:ext uri="{FF2B5EF4-FFF2-40B4-BE49-F238E27FC236}">
                    <a16:creationId xmlns:a16="http://schemas.microsoft.com/office/drawing/2014/main" id="{F0EFF37D-ACBA-434B-A012-E9EC350CD0C6}"/>
                  </a:ext>
                </a:extLst>
              </p:cNvPr>
              <p:cNvSpPr>
                <a:spLocks noRot="1" noChangeAspect="1" noMove="1" noResize="1" noEditPoints="1" noAdjustHandles="1" noChangeArrowheads="1" noChangeShapeType="1" noTextEdit="1"/>
              </p:cNvSpPr>
              <p:nvPr/>
            </p:nvSpPr>
            <p:spPr>
              <a:xfrm>
                <a:off x="-512234" y="2160168"/>
                <a:ext cx="6996173" cy="1045479"/>
              </a:xfrm>
              <a:prstGeom prst="rect">
                <a:avLst/>
              </a:prstGeom>
              <a:blipFill>
                <a:blip r:embed="rId5"/>
                <a:stretch>
                  <a:fillRect/>
                </a:stretch>
              </a:blipFill>
            </p:spPr>
            <p:txBody>
              <a:bodyPr/>
              <a:lstStyle/>
              <a:p>
                <a:r>
                  <a:rPr lang="zh-CN" altLang="en-US">
                    <a:noFill/>
                  </a:rPr>
                  <a:t> </a:t>
                </a:r>
              </a:p>
            </p:txBody>
          </p:sp>
        </mc:Fallback>
      </mc:AlternateContent>
      <p:sp>
        <p:nvSpPr>
          <p:cNvPr id="10" name="椭圆 9">
            <a:extLst>
              <a:ext uri="{FF2B5EF4-FFF2-40B4-BE49-F238E27FC236}">
                <a16:creationId xmlns:a16="http://schemas.microsoft.com/office/drawing/2014/main" id="{F4F7E1D3-8569-4AFB-9C1A-110EA85F8522}"/>
              </a:ext>
            </a:extLst>
          </p:cNvPr>
          <p:cNvSpPr/>
          <p:nvPr/>
        </p:nvSpPr>
        <p:spPr>
          <a:xfrm>
            <a:off x="3407987" y="2094024"/>
            <a:ext cx="1156843" cy="1074956"/>
          </a:xfrm>
          <a:prstGeom prst="ellipse">
            <a:avLst/>
          </a:prstGeom>
          <a:noFill/>
          <a:ln w="19050">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接点 10">
            <a:extLst>
              <a:ext uri="{FF2B5EF4-FFF2-40B4-BE49-F238E27FC236}">
                <a16:creationId xmlns:a16="http://schemas.microsoft.com/office/drawing/2014/main" id="{E789964F-DE49-4F15-883B-E89B6CECF923}"/>
              </a:ext>
            </a:extLst>
          </p:cNvPr>
          <p:cNvSpPr/>
          <p:nvPr/>
        </p:nvSpPr>
        <p:spPr>
          <a:xfrm>
            <a:off x="5062738" y="1361809"/>
            <a:ext cx="1156843" cy="611311"/>
          </a:xfrm>
          <a:prstGeom prst="flowChartConnector">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8841B9D1-DA24-4C9F-A9BC-AA7C0460F187}"/>
              </a:ext>
            </a:extLst>
          </p:cNvPr>
          <p:cNvSpPr/>
          <p:nvPr/>
        </p:nvSpPr>
        <p:spPr>
          <a:xfrm>
            <a:off x="222905" y="2540355"/>
            <a:ext cx="1694355" cy="307777"/>
          </a:xfrm>
          <a:prstGeom prst="rect">
            <a:avLst/>
          </a:prstGeom>
        </p:spPr>
        <p:txBody>
          <a:bodyPr wrap="square">
            <a:spAutoFit/>
          </a:bodyPr>
          <a:lstStyle/>
          <a:p>
            <a:r>
              <a:rPr lang="en-US" altLang="zh-CN" sz="1400" b="1" dirty="0">
                <a:solidFill>
                  <a:srgbClr val="004098"/>
                </a:solidFill>
                <a:latin typeface="Arial Black" panose="020B0A04020102020204" pitchFamily="34" charset="0"/>
              </a:rPr>
              <a:t>subtract</a:t>
            </a:r>
            <a:endParaRPr lang="zh-CN" altLang="en-US" sz="1400" b="1" dirty="0">
              <a:solidFill>
                <a:srgbClr val="004098"/>
              </a:solidFill>
              <a:latin typeface="Arial Black" panose="020B0A04020102020204" pitchFamily="34" charset="0"/>
            </a:endParaRPr>
          </a:p>
        </p:txBody>
      </p:sp>
      <p:sp>
        <p:nvSpPr>
          <p:cNvPr id="13" name="箭头: 左弧形 12">
            <a:extLst>
              <a:ext uri="{FF2B5EF4-FFF2-40B4-BE49-F238E27FC236}">
                <a16:creationId xmlns:a16="http://schemas.microsoft.com/office/drawing/2014/main" id="{916B1AD9-0C5A-4872-A874-94AFE63AFE67}"/>
              </a:ext>
            </a:extLst>
          </p:cNvPr>
          <p:cNvSpPr/>
          <p:nvPr/>
        </p:nvSpPr>
        <p:spPr>
          <a:xfrm>
            <a:off x="520525" y="2375192"/>
            <a:ext cx="208195" cy="681567"/>
          </a:xfrm>
          <a:prstGeom prst="curved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箭头: 下 13">
            <a:extLst>
              <a:ext uri="{FF2B5EF4-FFF2-40B4-BE49-F238E27FC236}">
                <a16:creationId xmlns:a16="http://schemas.microsoft.com/office/drawing/2014/main" id="{E7767D06-B0A2-4397-A24F-3FE2C3589ED4}"/>
              </a:ext>
            </a:extLst>
          </p:cNvPr>
          <p:cNvSpPr/>
          <p:nvPr/>
        </p:nvSpPr>
        <p:spPr>
          <a:xfrm>
            <a:off x="2297403" y="3128433"/>
            <a:ext cx="215848" cy="248695"/>
          </a:xfrm>
          <a:prstGeom prst="downArrow">
            <a:avLst>
              <a:gd name="adj1" fmla="val 52633"/>
              <a:gd name="adj2"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480C2211-92B8-4B75-B955-7A9DE8718D3E}"/>
                  </a:ext>
                </a:extLst>
              </p:cNvPr>
              <p:cNvSpPr/>
              <p:nvPr/>
            </p:nvSpPr>
            <p:spPr>
              <a:xfrm>
                <a:off x="4958968" y="1481051"/>
                <a:ext cx="887352" cy="38792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zh-CN" altLang="en-US" i="1" smtClean="0">
                              <a:solidFill>
                                <a:srgbClr val="C00000"/>
                              </a:solidFill>
                              <a:latin typeface="Cambria Math" panose="02040503050406030204" pitchFamily="18" charset="0"/>
                            </a:rPr>
                          </m:ctrlPr>
                        </m:sSupPr>
                        <m:e>
                          <m:r>
                            <a:rPr lang="zh-CN" altLang="en-US" i="1">
                              <a:solidFill>
                                <a:srgbClr val="C00000"/>
                              </a:solidFill>
                              <a:latin typeface="Cambria Math" panose="02040503050406030204" pitchFamily="18" charset="0"/>
                            </a:rPr>
                            <m:t>𝐼</m:t>
                          </m:r>
                        </m:e>
                        <m:sup>
                          <m:d>
                            <m:dPr>
                              <m:ctrlPr>
                                <a:rPr lang="zh-CN" altLang="en-US" i="1">
                                  <a:solidFill>
                                    <a:srgbClr val="C00000"/>
                                  </a:solidFill>
                                  <a:latin typeface="Cambria Math" panose="02040503050406030204" pitchFamily="18" charset="0"/>
                                </a:rPr>
                              </m:ctrlPr>
                            </m:dPr>
                            <m:e>
                              <m:r>
                                <a:rPr lang="zh-CN" altLang="en-US" i="1">
                                  <a:solidFill>
                                    <a:srgbClr val="C00000"/>
                                  </a:solidFill>
                                  <a:latin typeface="Cambria Math" panose="02040503050406030204" pitchFamily="18" charset="0"/>
                                </a:rPr>
                                <m:t>𝑛</m:t>
                              </m:r>
                            </m:e>
                          </m:d>
                        </m:sup>
                      </m:sSup>
                    </m:oMath>
                  </m:oMathPara>
                </a14:m>
                <a:endParaRPr lang="zh-CN" altLang="en-US" dirty="0"/>
              </a:p>
            </p:txBody>
          </p:sp>
        </mc:Choice>
        <mc:Fallback xmlns="">
          <p:sp>
            <p:nvSpPr>
              <p:cNvPr id="15" name="矩形 14">
                <a:extLst>
                  <a:ext uri="{FF2B5EF4-FFF2-40B4-BE49-F238E27FC236}">
                    <a16:creationId xmlns:a16="http://schemas.microsoft.com/office/drawing/2014/main" id="{480C2211-92B8-4B75-B955-7A9DE8718D3E}"/>
                  </a:ext>
                </a:extLst>
              </p:cNvPr>
              <p:cNvSpPr>
                <a:spLocks noRot="1" noChangeAspect="1" noMove="1" noResize="1" noEditPoints="1" noAdjustHandles="1" noChangeArrowheads="1" noChangeShapeType="1" noTextEdit="1"/>
              </p:cNvSpPr>
              <p:nvPr/>
            </p:nvSpPr>
            <p:spPr>
              <a:xfrm>
                <a:off x="4958968" y="1481051"/>
                <a:ext cx="887352" cy="38792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89DFCA71-17D1-45AF-9852-F2353149A44D}"/>
                  </a:ext>
                </a:extLst>
              </p:cNvPr>
              <p:cNvSpPr/>
              <p:nvPr/>
            </p:nvSpPr>
            <p:spPr>
              <a:xfrm>
                <a:off x="5594171" y="1481050"/>
                <a:ext cx="658770" cy="3879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i="1" smtClean="0">
                              <a:solidFill>
                                <a:srgbClr val="C00000"/>
                              </a:solidFill>
                              <a:latin typeface="Cambria Math" panose="02040503050406030204" pitchFamily="18" charset="0"/>
                            </a:rPr>
                          </m:ctrlPr>
                        </m:sSupPr>
                        <m:e>
                          <m:r>
                            <a:rPr lang="zh-CN" altLang="en-US" i="1">
                              <a:solidFill>
                                <a:srgbClr val="C00000"/>
                              </a:solidFill>
                              <a:latin typeface="Cambria Math" panose="02040503050406030204" pitchFamily="18" charset="0"/>
                            </a:rPr>
                            <m:t>𝑇</m:t>
                          </m:r>
                        </m:e>
                        <m:sup>
                          <m:d>
                            <m:dPr>
                              <m:ctrlPr>
                                <a:rPr lang="zh-CN" altLang="en-US" i="1">
                                  <a:solidFill>
                                    <a:srgbClr val="C00000"/>
                                  </a:solidFill>
                                  <a:latin typeface="Cambria Math" panose="02040503050406030204" pitchFamily="18" charset="0"/>
                                </a:rPr>
                              </m:ctrlPr>
                            </m:dPr>
                            <m:e>
                              <m:r>
                                <a:rPr lang="zh-CN" altLang="en-US" i="1">
                                  <a:solidFill>
                                    <a:srgbClr val="C00000"/>
                                  </a:solidFill>
                                  <a:latin typeface="Cambria Math" panose="02040503050406030204" pitchFamily="18" charset="0"/>
                                </a:rPr>
                                <m:t>𝑛</m:t>
                              </m:r>
                            </m:e>
                          </m:d>
                        </m:sup>
                      </m:sSup>
                    </m:oMath>
                  </m:oMathPara>
                </a14:m>
                <a:endParaRPr lang="zh-CN" altLang="en-US" dirty="0"/>
              </a:p>
            </p:txBody>
          </p:sp>
        </mc:Choice>
        <mc:Fallback xmlns="">
          <p:sp>
            <p:nvSpPr>
              <p:cNvPr id="16" name="矩形 15">
                <a:extLst>
                  <a:ext uri="{FF2B5EF4-FFF2-40B4-BE49-F238E27FC236}">
                    <a16:creationId xmlns:a16="http://schemas.microsoft.com/office/drawing/2014/main" id="{89DFCA71-17D1-45AF-9852-F2353149A44D}"/>
                  </a:ext>
                </a:extLst>
              </p:cNvPr>
              <p:cNvSpPr>
                <a:spLocks noRot="1" noChangeAspect="1" noMove="1" noResize="1" noEditPoints="1" noAdjustHandles="1" noChangeArrowheads="1" noChangeShapeType="1" noTextEdit="1"/>
              </p:cNvSpPr>
              <p:nvPr/>
            </p:nvSpPr>
            <p:spPr>
              <a:xfrm>
                <a:off x="5594171" y="1481050"/>
                <a:ext cx="658770" cy="387927"/>
              </a:xfrm>
              <a:prstGeom prst="rect">
                <a:avLst/>
              </a:prstGeom>
              <a:blipFill>
                <a:blip r:embed="rId7"/>
                <a:stretch>
                  <a:fillRect/>
                </a:stretch>
              </a:blipFill>
            </p:spPr>
            <p:txBody>
              <a:bodyPr/>
              <a:lstStyle/>
              <a:p>
                <a:r>
                  <a:rPr lang="zh-CN" altLang="en-US">
                    <a:noFill/>
                  </a:rPr>
                  <a:t> </a:t>
                </a:r>
              </a:p>
            </p:txBody>
          </p:sp>
        </mc:Fallback>
      </mc:AlternateContent>
      <p:pic>
        <p:nvPicPr>
          <p:cNvPr id="18" name="图片 17">
            <a:extLst>
              <a:ext uri="{FF2B5EF4-FFF2-40B4-BE49-F238E27FC236}">
                <a16:creationId xmlns:a16="http://schemas.microsoft.com/office/drawing/2014/main" id="{FAFCFA6C-35DE-4EB5-9E1B-B827D9D5D7F0}"/>
              </a:ext>
            </a:extLst>
          </p:cNvPr>
          <p:cNvPicPr>
            <a:picLocks noChangeAspect="1"/>
          </p:cNvPicPr>
          <p:nvPr/>
        </p:nvPicPr>
        <p:blipFill>
          <a:blip r:embed="rId8"/>
          <a:stretch>
            <a:fillRect/>
          </a:stretch>
        </p:blipFill>
        <p:spPr>
          <a:xfrm>
            <a:off x="1405454" y="3457404"/>
            <a:ext cx="2042648" cy="414837"/>
          </a:xfrm>
          <a:prstGeom prst="rect">
            <a:avLst/>
          </a:prstGeom>
        </p:spPr>
      </p:pic>
      <p:sp>
        <p:nvSpPr>
          <p:cNvPr id="19" name="椭圆 18">
            <a:extLst>
              <a:ext uri="{FF2B5EF4-FFF2-40B4-BE49-F238E27FC236}">
                <a16:creationId xmlns:a16="http://schemas.microsoft.com/office/drawing/2014/main" id="{677B2D13-CF9E-4AB8-8579-BBF918E5B976}"/>
              </a:ext>
            </a:extLst>
          </p:cNvPr>
          <p:cNvSpPr/>
          <p:nvPr/>
        </p:nvSpPr>
        <p:spPr>
          <a:xfrm>
            <a:off x="4779329" y="2113216"/>
            <a:ext cx="393047" cy="1193570"/>
          </a:xfrm>
          <a:prstGeom prst="ellipse">
            <a:avLst/>
          </a:prstGeom>
          <a:noFill/>
          <a:ln w="19050">
            <a:solidFill>
              <a:schemeClr val="tx2">
                <a:lumMod val="7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AF17E646-53B3-41FE-9BAC-E6FA6AAE79E3}"/>
              </a:ext>
            </a:extLst>
          </p:cNvPr>
          <p:cNvSpPr/>
          <p:nvPr/>
        </p:nvSpPr>
        <p:spPr>
          <a:xfrm>
            <a:off x="2847795" y="3822444"/>
            <a:ext cx="699388" cy="66390"/>
          </a:xfrm>
          <a:custGeom>
            <a:avLst/>
            <a:gdLst>
              <a:gd name="connsiteX0" fmla="*/ 0 w 804672"/>
              <a:gd name="connsiteY0" fmla="*/ 36576 h 48898"/>
              <a:gd name="connsiteX1" fmla="*/ 170688 w 804672"/>
              <a:gd name="connsiteY1" fmla="*/ 12192 h 48898"/>
              <a:gd name="connsiteX2" fmla="*/ 268224 w 804672"/>
              <a:gd name="connsiteY2" fmla="*/ 36576 h 48898"/>
              <a:gd name="connsiteX3" fmla="*/ 377952 w 804672"/>
              <a:gd name="connsiteY3" fmla="*/ 0 h 48898"/>
              <a:gd name="connsiteX4" fmla="*/ 438912 w 804672"/>
              <a:gd name="connsiteY4" fmla="*/ 48768 h 48898"/>
              <a:gd name="connsiteX5" fmla="*/ 536448 w 804672"/>
              <a:gd name="connsiteY5" fmla="*/ 12192 h 48898"/>
              <a:gd name="connsiteX6" fmla="*/ 658368 w 804672"/>
              <a:gd name="connsiteY6" fmla="*/ 48768 h 48898"/>
              <a:gd name="connsiteX7" fmla="*/ 768096 w 804672"/>
              <a:gd name="connsiteY7" fmla="*/ 24384 h 48898"/>
              <a:gd name="connsiteX8" fmla="*/ 804672 w 804672"/>
              <a:gd name="connsiteY8" fmla="*/ 24384 h 4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672" h="48898">
                <a:moveTo>
                  <a:pt x="0" y="36576"/>
                </a:moveTo>
                <a:cubicBezTo>
                  <a:pt x="62992" y="24384"/>
                  <a:pt x="125984" y="12192"/>
                  <a:pt x="170688" y="12192"/>
                </a:cubicBezTo>
                <a:cubicBezTo>
                  <a:pt x="215392" y="12192"/>
                  <a:pt x="233680" y="38608"/>
                  <a:pt x="268224" y="36576"/>
                </a:cubicBezTo>
                <a:cubicBezTo>
                  <a:pt x="302768" y="34544"/>
                  <a:pt x="377952" y="0"/>
                  <a:pt x="377952" y="0"/>
                </a:cubicBezTo>
                <a:cubicBezTo>
                  <a:pt x="406400" y="2032"/>
                  <a:pt x="412496" y="46736"/>
                  <a:pt x="438912" y="48768"/>
                </a:cubicBezTo>
                <a:cubicBezTo>
                  <a:pt x="465328" y="50800"/>
                  <a:pt x="499872" y="12192"/>
                  <a:pt x="536448" y="12192"/>
                </a:cubicBezTo>
                <a:cubicBezTo>
                  <a:pt x="573024" y="12192"/>
                  <a:pt x="619760" y="46736"/>
                  <a:pt x="658368" y="48768"/>
                </a:cubicBezTo>
                <a:cubicBezTo>
                  <a:pt x="696976" y="50800"/>
                  <a:pt x="743712" y="28448"/>
                  <a:pt x="768096" y="24384"/>
                </a:cubicBezTo>
                <a:cubicBezTo>
                  <a:pt x="792480" y="20320"/>
                  <a:pt x="798576" y="22352"/>
                  <a:pt x="804672" y="24384"/>
                </a:cubicBezTo>
              </a:path>
            </a:pathLst>
          </a:custGeom>
          <a:noFill/>
          <a:ln w="1905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4098"/>
              </a:solidFill>
            </a:endParaRPr>
          </a:p>
        </p:txBody>
      </p:sp>
      <p:sp>
        <p:nvSpPr>
          <p:cNvPr id="21" name="任意多边形: 形状 20">
            <a:extLst>
              <a:ext uri="{FF2B5EF4-FFF2-40B4-BE49-F238E27FC236}">
                <a16:creationId xmlns:a16="http://schemas.microsoft.com/office/drawing/2014/main" id="{C58421C0-5AC7-4191-96FD-C780E8C4D933}"/>
              </a:ext>
            </a:extLst>
          </p:cNvPr>
          <p:cNvSpPr/>
          <p:nvPr/>
        </p:nvSpPr>
        <p:spPr>
          <a:xfrm>
            <a:off x="3065539" y="3250710"/>
            <a:ext cx="1994358" cy="733989"/>
          </a:xfrm>
          <a:custGeom>
            <a:avLst/>
            <a:gdLst>
              <a:gd name="connsiteX0" fmla="*/ 2417573 w 2453941"/>
              <a:gd name="connsiteY0" fmla="*/ 451 h 1419414"/>
              <a:gd name="connsiteX1" fmla="*/ 2417573 w 2453941"/>
              <a:gd name="connsiteY1" fmla="*/ 158947 h 1419414"/>
              <a:gd name="connsiteX2" fmla="*/ 2039621 w 2453941"/>
              <a:gd name="connsiteY2" fmla="*/ 975811 h 1419414"/>
              <a:gd name="connsiteX3" fmla="*/ 357125 w 2453941"/>
              <a:gd name="connsiteY3" fmla="*/ 1414723 h 1419414"/>
              <a:gd name="connsiteX4" fmla="*/ 27941 w 2453941"/>
              <a:gd name="connsiteY4" fmla="*/ 1207459 h 1419414"/>
              <a:gd name="connsiteX5" fmla="*/ 40133 w 2453941"/>
              <a:gd name="connsiteY5" fmla="*/ 1207459 h 141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3941" h="1419414">
                <a:moveTo>
                  <a:pt x="2417573" y="451"/>
                </a:moveTo>
                <a:cubicBezTo>
                  <a:pt x="2449069" y="-1581"/>
                  <a:pt x="2480565" y="-3613"/>
                  <a:pt x="2417573" y="158947"/>
                </a:cubicBezTo>
                <a:cubicBezTo>
                  <a:pt x="2354581" y="321507"/>
                  <a:pt x="2383029" y="766515"/>
                  <a:pt x="2039621" y="975811"/>
                </a:cubicBezTo>
                <a:cubicBezTo>
                  <a:pt x="1696213" y="1185107"/>
                  <a:pt x="692405" y="1376115"/>
                  <a:pt x="357125" y="1414723"/>
                </a:cubicBezTo>
                <a:cubicBezTo>
                  <a:pt x="21845" y="1453331"/>
                  <a:pt x="80773" y="1242003"/>
                  <a:pt x="27941" y="1207459"/>
                </a:cubicBezTo>
                <a:cubicBezTo>
                  <a:pt x="-24891" y="1172915"/>
                  <a:pt x="7621" y="1190187"/>
                  <a:pt x="40133" y="1207459"/>
                </a:cubicBezTo>
              </a:path>
            </a:pathLst>
          </a:custGeom>
          <a:noFill/>
          <a:ln w="15875">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a:extLst>
              <a:ext uri="{FF2B5EF4-FFF2-40B4-BE49-F238E27FC236}">
                <a16:creationId xmlns:a16="http://schemas.microsoft.com/office/drawing/2014/main" id="{A79AA220-DC1E-4609-819D-8D973620F9B1}"/>
              </a:ext>
            </a:extLst>
          </p:cNvPr>
          <p:cNvPicPr>
            <a:picLocks noChangeAspect="1"/>
          </p:cNvPicPr>
          <p:nvPr/>
        </p:nvPicPr>
        <p:blipFill>
          <a:blip r:embed="rId9"/>
          <a:stretch>
            <a:fillRect/>
          </a:stretch>
        </p:blipFill>
        <p:spPr>
          <a:xfrm>
            <a:off x="3921323" y="4292867"/>
            <a:ext cx="2081631" cy="483079"/>
          </a:xfrm>
          <a:prstGeom prst="rect">
            <a:avLst/>
          </a:prstGeom>
          <a:solidFill>
            <a:schemeClr val="accent1"/>
          </a:solidFill>
          <a:ln>
            <a:noFill/>
          </a:ln>
        </p:spPr>
      </p:pic>
      <p:sp>
        <p:nvSpPr>
          <p:cNvPr id="26" name="流程图: 接点 25">
            <a:extLst>
              <a:ext uri="{FF2B5EF4-FFF2-40B4-BE49-F238E27FC236}">
                <a16:creationId xmlns:a16="http://schemas.microsoft.com/office/drawing/2014/main" id="{9942E233-D0BF-4390-A8AC-D6EDB603C4FE}"/>
              </a:ext>
            </a:extLst>
          </p:cNvPr>
          <p:cNvSpPr/>
          <p:nvPr/>
        </p:nvSpPr>
        <p:spPr>
          <a:xfrm>
            <a:off x="2145344" y="3401366"/>
            <a:ext cx="475988" cy="506516"/>
          </a:xfrm>
          <a:prstGeom prst="flowChartConnector">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箭头连接符 26">
            <a:extLst>
              <a:ext uri="{FF2B5EF4-FFF2-40B4-BE49-F238E27FC236}">
                <a16:creationId xmlns:a16="http://schemas.microsoft.com/office/drawing/2014/main" id="{CA433A71-51EE-4EB1-BBF2-5FD92CCDADDA}"/>
              </a:ext>
            </a:extLst>
          </p:cNvPr>
          <p:cNvCxnSpPr>
            <a:cxnSpLocks/>
          </p:cNvCxnSpPr>
          <p:nvPr/>
        </p:nvCxnSpPr>
        <p:spPr>
          <a:xfrm>
            <a:off x="2530464" y="3905427"/>
            <a:ext cx="1277914" cy="56087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78A53DFE-B8CA-47B0-80E0-80785A51BB85}"/>
              </a:ext>
            </a:extLst>
          </p:cNvPr>
          <p:cNvCxnSpPr>
            <a:cxnSpLocks/>
          </p:cNvCxnSpPr>
          <p:nvPr/>
        </p:nvCxnSpPr>
        <p:spPr>
          <a:xfrm flipH="1">
            <a:off x="2405327" y="4684304"/>
            <a:ext cx="1584325" cy="42101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0" name="对象 29">
            <a:extLst>
              <a:ext uri="{FF2B5EF4-FFF2-40B4-BE49-F238E27FC236}">
                <a16:creationId xmlns:a16="http://schemas.microsoft.com/office/drawing/2014/main" id="{4692A1D1-FEFE-4E30-853B-2B6534ED9E43}"/>
              </a:ext>
            </a:extLst>
          </p:cNvPr>
          <p:cNvGraphicFramePr>
            <a:graphicFrameLocks noChangeAspect="1"/>
          </p:cNvGraphicFramePr>
          <p:nvPr/>
        </p:nvGraphicFramePr>
        <p:xfrm>
          <a:off x="930205" y="5165905"/>
          <a:ext cx="2809032" cy="445765"/>
        </p:xfrm>
        <a:graphic>
          <a:graphicData uri="http://schemas.openxmlformats.org/presentationml/2006/ole">
            <mc:AlternateContent xmlns:mc="http://schemas.openxmlformats.org/markup-compatibility/2006">
              <mc:Choice xmlns:v="urn:schemas-microsoft-com:vml" Requires="v">
                <p:oleObj spid="_x0000_s1052" name="Equation" r:id="rId10" imgW="1890469" imgH="300615" progId="Equation.DSMT4">
                  <p:embed/>
                </p:oleObj>
              </mc:Choice>
              <mc:Fallback>
                <p:oleObj name="Equation" r:id="rId10" imgW="1890469" imgH="300615" progId="Equation.DSMT4">
                  <p:embed/>
                  <p:pic>
                    <p:nvPicPr>
                      <p:cNvPr id="30" name="对象 29">
                        <a:extLst>
                          <a:ext uri="{FF2B5EF4-FFF2-40B4-BE49-F238E27FC236}">
                            <a16:creationId xmlns:a16="http://schemas.microsoft.com/office/drawing/2014/main" id="{4692A1D1-FEFE-4E30-853B-2B6534ED9E43}"/>
                          </a:ext>
                        </a:extLst>
                      </p:cNvPr>
                      <p:cNvPicPr/>
                      <p:nvPr/>
                    </p:nvPicPr>
                    <p:blipFill>
                      <a:blip r:embed="rId11"/>
                      <a:stretch>
                        <a:fillRect/>
                      </a:stretch>
                    </p:blipFill>
                    <p:spPr>
                      <a:xfrm>
                        <a:off x="930205" y="5165905"/>
                        <a:ext cx="2809032" cy="445765"/>
                      </a:xfrm>
                      <a:prstGeom prst="rect">
                        <a:avLst/>
                      </a:prstGeom>
                    </p:spPr>
                  </p:pic>
                </p:oleObj>
              </mc:Fallback>
            </mc:AlternateContent>
          </a:graphicData>
        </a:graphic>
      </p:graphicFrame>
      <p:pic>
        <p:nvPicPr>
          <p:cNvPr id="35" name="图片 34">
            <a:extLst>
              <a:ext uri="{FF2B5EF4-FFF2-40B4-BE49-F238E27FC236}">
                <a16:creationId xmlns:a16="http://schemas.microsoft.com/office/drawing/2014/main" id="{AF5A636C-B940-4D73-A280-BF7ED11F5B54}"/>
              </a:ext>
            </a:extLst>
          </p:cNvPr>
          <p:cNvPicPr>
            <a:picLocks noChangeAspect="1"/>
          </p:cNvPicPr>
          <p:nvPr/>
        </p:nvPicPr>
        <p:blipFill rotWithShape="1">
          <a:blip r:embed="rId12"/>
          <a:srcRect r="767" b="19271"/>
          <a:stretch/>
        </p:blipFill>
        <p:spPr>
          <a:xfrm>
            <a:off x="7752177" y="3897957"/>
            <a:ext cx="2752550" cy="388854"/>
          </a:xfrm>
          <a:prstGeom prst="rect">
            <a:avLst/>
          </a:prstGeom>
        </p:spPr>
      </p:pic>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E63EABD2-91DD-42DE-8023-CEECD79EC0A8}"/>
                  </a:ext>
                </a:extLst>
              </p:cNvPr>
              <p:cNvSpPr/>
              <p:nvPr/>
            </p:nvSpPr>
            <p:spPr>
              <a:xfrm>
                <a:off x="6951192" y="2120551"/>
                <a:ext cx="4652364" cy="10484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zh-CN" altLang="en-US" i="1" smtClean="0">
                              <a:latin typeface="Cambria Math" panose="02040503050406030204" pitchFamily="18" charset="0"/>
                            </a:rPr>
                          </m:ctrlPr>
                        </m:mPr>
                        <m:mr>
                          <m:e>
                            <m:eqArr>
                              <m:eqArrPr>
                                <m:ctrlPr>
                                  <a:rPr lang="zh-CN" altLang="en-US" i="1">
                                    <a:latin typeface="Cambria Math" panose="02040503050406030204" pitchFamily="18" charset="0"/>
                                  </a:rPr>
                                </m:ctrlPr>
                              </m:eqArrPr>
                              <m:e>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𝜌</m:t>
                                        </m:r>
                                      </m:e>
                                    </m:acc>
                                  </m:e>
                                  <m:sub>
                                    <m:r>
                                      <m:rPr>
                                        <m:nor/>
                                      </m:rPr>
                                      <a:rPr lang="zh-CN" altLang="en-US" i="1">
                                        <a:latin typeface="Cambria Math" panose="02040503050406030204" pitchFamily="18" charset="0"/>
                                      </a:rPr>
                                      <m:t>u</m:t>
                                    </m:r>
                                  </m:sub>
                                </m:sSub>
                                <m:sSup>
                                  <m:sSupPr>
                                    <m:ctrlPr>
                                      <a:rPr lang="zh-CN" altLang="en-US" i="1">
                                        <a:latin typeface="Cambria Math" panose="02040503050406030204" pitchFamily="18" charset="0"/>
                                      </a:rPr>
                                    </m:ctrlPr>
                                  </m:sSupPr>
                                  <m:e>
                                    <m:r>
                                      <m:rPr>
                                        <m:nor/>
                                      </m:rPr>
                                      <a:rPr lang="zh-CN" altLang="en-US" i="1">
                                        <a:latin typeface="Cambria Math" panose="02040503050406030204" pitchFamily="18" charset="0"/>
                                      </a:rPr>
                                      <m:t>−</m:t>
                                    </m:r>
                                    <m:r>
                                      <m:rPr>
                                        <m:nor/>
                                      </m:rPr>
                                      <a:rPr lang="zh-CN" altLang="en-US" i="1">
                                        <a:latin typeface="Cambria Math" panose="02040503050406030204" pitchFamily="18" charset="0"/>
                                      </a:rPr>
                                      <m:t>v</m:t>
                                    </m:r>
                                  </m:e>
                                  <m:sup>
                                    <m:r>
                                      <m:rPr>
                                        <m:nor/>
                                      </m:rPr>
                                      <a:rPr lang="zh-CN" altLang="en-US" i="1">
                                        <a:latin typeface="Cambria Math" panose="02040503050406030204" pitchFamily="18" charset="0"/>
                                      </a:rPr>
                                      <m:t>(</m:t>
                                    </m:r>
                                    <m:r>
                                      <m:rPr>
                                        <m:nor/>
                                      </m:rPr>
                                      <a:rPr lang="zh-CN" altLang="en-US" i="1">
                                        <a:latin typeface="Cambria Math" panose="02040503050406030204" pitchFamily="18" charset="0"/>
                                      </a:rPr>
                                      <m:t>n</m:t>
                                    </m:r>
                                    <m:r>
                                      <m:rPr>
                                        <m:nor/>
                                      </m:rPr>
                                      <a:rPr lang="zh-CN" altLang="en-US" i="1">
                                        <a:latin typeface="Cambria Math" panose="02040503050406030204" pitchFamily="18" charset="0"/>
                                      </a:rPr>
                                      <m:t>)</m:t>
                                    </m:r>
                                  </m:sup>
                                </m:sSup>
                                <m:r>
                                  <a:rPr lang="zh-CN" altLang="en-US" i="0">
                                    <a:latin typeface="Cambria Math" panose="02040503050406030204" pitchFamily="18" charset="0"/>
                                  </a:rPr>
                                  <m:t>⋅</m:t>
                                </m:r>
                                <m:sSub>
                                  <m:sSubPr>
                                    <m:ctrlPr>
                                      <a:rPr lang="zh-CN" altLang="en-US"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𝐼</m:t>
                                    </m:r>
                                  </m:e>
                                  <m:sub>
                                    <m:r>
                                      <a:rPr lang="zh-CN" altLang="en-US" i="1">
                                        <a:solidFill>
                                          <a:srgbClr val="C00000"/>
                                        </a:solidFill>
                                        <a:latin typeface="Cambria Math" panose="02040503050406030204" pitchFamily="18" charset="0"/>
                                      </a:rPr>
                                      <m:t>𝑢</m:t>
                                    </m:r>
                                  </m:sub>
                                </m:sSub>
                                <m:r>
                                  <a:rPr lang="zh-CN" altLang="en-US" i="0">
                                    <a:latin typeface="Cambria Math" panose="02040503050406030204" pitchFamily="18" charset="0"/>
                                  </a:rPr>
                                  <m:t>+</m:t>
                                </m:r>
                                <m:r>
                                  <a:rPr lang="zh-CN" altLang="en-US" i="1">
                                    <a:latin typeface="Cambria Math" panose="02040503050406030204" pitchFamily="18" charset="0"/>
                                  </a:rPr>
                                  <m:t>𝛿</m:t>
                                </m:r>
                                <m:sSup>
                                  <m:sSupPr>
                                    <m:ctrlPr>
                                      <a:rPr lang="zh-CN" altLang="en-US" i="1">
                                        <a:latin typeface="Cambria Math" panose="02040503050406030204" pitchFamily="18" charset="0"/>
                                      </a:rPr>
                                    </m:ctrlPr>
                                  </m:sSupPr>
                                  <m:e>
                                    <m:r>
                                      <a:rPr lang="zh-CN" altLang="en-US" i="1">
                                        <a:latin typeface="Cambria Math" panose="02040503050406030204" pitchFamily="18" charset="0"/>
                                      </a:rPr>
                                      <m:t>𝑓</m:t>
                                    </m:r>
                                  </m:e>
                                  <m:sup>
                                    <m:d>
                                      <m:dPr>
                                        <m:ctrlPr>
                                          <a:rPr lang="zh-CN" altLang="en-US" i="1">
                                            <a:latin typeface="Cambria Math" panose="02040503050406030204" pitchFamily="18" charset="0"/>
                                          </a:rPr>
                                        </m:ctrlPr>
                                      </m:dPr>
                                      <m:e>
                                        <m:r>
                                          <a:rPr lang="zh-CN" altLang="en-US" i="1">
                                            <a:latin typeface="Cambria Math" panose="02040503050406030204" pitchFamily="18" charset="0"/>
                                          </a:rPr>
                                          <m:t>𝑛</m:t>
                                        </m:r>
                                      </m:e>
                                    </m:d>
                                  </m:sup>
                                </m:sSup>
                                <m:r>
                                  <a:rPr lang="zh-CN" altLang="en-US" i="0">
                                    <a:latin typeface="Cambria Math" panose="02040503050406030204" pitchFamily="18" charset="0"/>
                                  </a:rPr>
                                  <m:t>−</m:t>
                                </m:r>
                                <m:r>
                                  <a:rPr lang="zh-CN" altLang="en-US" i="1">
                                    <a:latin typeface="Cambria Math" panose="02040503050406030204" pitchFamily="18" charset="0"/>
                                  </a:rPr>
                                  <m:t>𝜁</m:t>
                                </m:r>
                                <m:sSub>
                                  <m:sSubPr>
                                    <m:ctrlPr>
                                      <a:rPr lang="zh-CN" altLang="en-US" i="1">
                                        <a:latin typeface="Cambria Math" panose="02040503050406030204" pitchFamily="18" charset="0"/>
                                      </a:rPr>
                                    </m:ctrlPr>
                                  </m:sSubPr>
                                  <m:e>
                                    <m:r>
                                      <a:rPr lang="zh-CN" altLang="en-US" i="1">
                                        <a:latin typeface="Cambria Math" panose="02040503050406030204" pitchFamily="18" charset="0"/>
                                      </a:rPr>
                                      <m:t>𝜌</m:t>
                                    </m:r>
                                  </m:e>
                                  <m:sub>
                                    <m:r>
                                      <a:rPr lang="zh-CN" altLang="en-US" i="1">
                                        <a:latin typeface="Cambria Math" panose="02040503050406030204" pitchFamily="18" charset="0"/>
                                      </a:rPr>
                                      <m:t>𝑢</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m:rPr>
                                        <m:nor/>
                                      </m:rPr>
                                      <a:rPr lang="zh-CN" altLang="en-US" i="1">
                                        <a:latin typeface="Cambria Math" panose="02040503050406030204" pitchFamily="18" charset="0"/>
                                      </a:rPr>
                                      <m:t>v</m:t>
                                    </m:r>
                                  </m:e>
                                  <m:sub>
                                    <m:r>
                                      <m:rPr>
                                        <m:nor/>
                                      </m:rPr>
                                      <a:rPr lang="zh-CN" altLang="en-US" i="1">
                                        <a:latin typeface="Cambria Math" panose="02040503050406030204" pitchFamily="18" charset="0"/>
                                      </a:rPr>
                                      <m:t>u</m:t>
                                    </m:r>
                                  </m:sub>
                                </m:sSub>
                                <m:r>
                                  <a:rPr lang="zh-CN" altLang="en-US" i="0">
                                    <a:latin typeface="Cambria Math" panose="02040503050406030204" pitchFamily="18" charset="0"/>
                                  </a:rPr>
                                  <m:t>⋅</m:t>
                                </m:r>
                                <m:sSub>
                                  <m:sSubPr>
                                    <m:ctrlPr>
                                      <a:rPr lang="zh-CN" altLang="en-US"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𝐼</m:t>
                                    </m:r>
                                  </m:e>
                                  <m:sub>
                                    <m:r>
                                      <a:rPr lang="zh-CN" altLang="en-US" i="1">
                                        <a:solidFill>
                                          <a:srgbClr val="C00000"/>
                                        </a:solidFill>
                                        <a:latin typeface="Cambria Math" panose="02040503050406030204" pitchFamily="18" charset="0"/>
                                      </a:rPr>
                                      <m:t>𝑢</m:t>
                                    </m:r>
                                  </m:sub>
                                </m:sSub>
                                <m:r>
                                  <a:rPr lang="zh-CN" altLang="en-US" i="0">
                                    <a:latin typeface="Cambria Math" panose="02040503050406030204" pitchFamily="18" charset="0"/>
                                  </a:rPr>
                                  <m:t>+</m:t>
                                </m:r>
                                <m:r>
                                  <a:rPr lang="zh-CN" altLang="en-US" i="1">
                                    <a:latin typeface="Cambria Math" panose="02040503050406030204" pitchFamily="18" charset="0"/>
                                  </a:rPr>
                                  <m:t>𝛿</m:t>
                                </m:r>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𝑢</m:t>
                                    </m:r>
                                  </m:sub>
                                </m:sSub>
                              </m:e>
                              <m:e/>
                            </m:eqArr>
                          </m:e>
                        </m:mr>
                        <m:mr>
                          <m:e>
                            <m:sSub>
                              <m:sSubPr>
                                <m:ctrlPr>
                                  <a:rPr lang="zh-CN" altLang="en-US" i="1">
                                    <a:latin typeface="Cambria Math" panose="02040503050406030204" pitchFamily="18" charset="0"/>
                                  </a:rPr>
                                </m:ctrlPr>
                              </m:sSubPr>
                              <m:e>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𝜌</m:t>
                                    </m:r>
                                  </m:e>
                                </m:acc>
                              </m:e>
                              <m:sub>
                                <m:r>
                                  <m:rPr>
                                    <m:nor/>
                                  </m:rPr>
                                  <a:rPr lang="zh-CN" altLang="en-US" i="1">
                                    <a:latin typeface="Cambria Math" panose="02040503050406030204" pitchFamily="18" charset="0"/>
                                  </a:rPr>
                                  <m:t>r</m:t>
                                </m:r>
                              </m:sub>
                            </m:sSub>
                            <m:sSup>
                              <m:sSupPr>
                                <m:ctrlPr>
                                  <a:rPr lang="zh-CN" altLang="en-US" i="1">
                                    <a:latin typeface="Cambria Math" panose="02040503050406030204" pitchFamily="18" charset="0"/>
                                  </a:rPr>
                                </m:ctrlPr>
                              </m:sSupPr>
                              <m:e>
                                <m:r>
                                  <m:rPr>
                                    <m:nor/>
                                  </m:rPr>
                                  <a:rPr lang="zh-CN" altLang="en-US" i="1">
                                    <a:latin typeface="Cambria Math" panose="02040503050406030204" pitchFamily="18" charset="0"/>
                                  </a:rPr>
                                  <m:t>−</m:t>
                                </m:r>
                                <m:r>
                                  <m:rPr>
                                    <m:nor/>
                                  </m:rPr>
                                  <a:rPr lang="zh-CN" altLang="en-US" i="1">
                                    <a:latin typeface="Cambria Math" panose="02040503050406030204" pitchFamily="18" charset="0"/>
                                  </a:rPr>
                                  <m:t>v</m:t>
                                </m:r>
                              </m:e>
                              <m:sup>
                                <m:r>
                                  <m:rPr>
                                    <m:nor/>
                                  </m:rPr>
                                  <a:rPr lang="zh-CN" altLang="en-US" i="1">
                                    <a:latin typeface="Cambria Math" panose="02040503050406030204" pitchFamily="18" charset="0"/>
                                  </a:rPr>
                                  <m:t>(</m:t>
                                </m:r>
                                <m:r>
                                  <m:rPr>
                                    <m:nor/>
                                  </m:rPr>
                                  <a:rPr lang="zh-CN" altLang="en-US" i="1">
                                    <a:latin typeface="Cambria Math" panose="02040503050406030204" pitchFamily="18" charset="0"/>
                                  </a:rPr>
                                  <m:t>n</m:t>
                                </m:r>
                                <m:r>
                                  <m:rPr>
                                    <m:nor/>
                                  </m:rPr>
                                  <a:rPr lang="zh-CN" altLang="en-US" i="1">
                                    <a:latin typeface="Cambria Math" panose="02040503050406030204" pitchFamily="18" charset="0"/>
                                  </a:rPr>
                                  <m:t>)</m:t>
                                </m:r>
                              </m:sup>
                            </m:sSup>
                            <m:r>
                              <a:rPr lang="zh-CN" altLang="en-US" i="0">
                                <a:latin typeface="Cambria Math" panose="02040503050406030204" pitchFamily="18" charset="0"/>
                              </a:rPr>
                              <m:t>⋅</m:t>
                            </m:r>
                            <m:sSub>
                              <m:sSubPr>
                                <m:ctrlPr>
                                  <a:rPr lang="zh-CN" altLang="en-US"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𝐼</m:t>
                                </m:r>
                              </m:e>
                              <m:sub>
                                <m:r>
                                  <a:rPr lang="zh-CN" altLang="en-US" i="1">
                                    <a:solidFill>
                                      <a:srgbClr val="C00000"/>
                                    </a:solidFill>
                                    <a:latin typeface="Cambria Math" panose="02040503050406030204" pitchFamily="18" charset="0"/>
                                  </a:rPr>
                                  <m:t>𝑟</m:t>
                                </m:r>
                              </m:sub>
                            </m:sSub>
                            <m:r>
                              <a:rPr lang="zh-CN" altLang="en-US" i="0">
                                <a:latin typeface="Cambria Math" panose="02040503050406030204" pitchFamily="18" charset="0"/>
                              </a:rPr>
                              <m:t>+</m:t>
                            </m:r>
                            <m:r>
                              <a:rPr lang="zh-CN" altLang="en-US" i="1">
                                <a:latin typeface="Cambria Math" panose="02040503050406030204" pitchFamily="18" charset="0"/>
                              </a:rPr>
                              <m:t>𝛿</m:t>
                            </m:r>
                            <m:sSup>
                              <m:sSupPr>
                                <m:ctrlPr>
                                  <a:rPr lang="zh-CN" altLang="en-US" i="1">
                                    <a:latin typeface="Cambria Math" panose="02040503050406030204" pitchFamily="18" charset="0"/>
                                  </a:rPr>
                                </m:ctrlPr>
                              </m:sSupPr>
                              <m:e>
                                <m:r>
                                  <a:rPr lang="zh-CN" altLang="en-US" i="1">
                                    <a:latin typeface="Cambria Math" panose="02040503050406030204" pitchFamily="18" charset="0"/>
                                  </a:rPr>
                                  <m:t>𝑓</m:t>
                                </m:r>
                              </m:e>
                              <m:sup>
                                <m:d>
                                  <m:dPr>
                                    <m:ctrlPr>
                                      <a:rPr lang="zh-CN" altLang="en-US" i="1">
                                        <a:latin typeface="Cambria Math" panose="02040503050406030204" pitchFamily="18" charset="0"/>
                                      </a:rPr>
                                    </m:ctrlPr>
                                  </m:dPr>
                                  <m:e>
                                    <m:r>
                                      <a:rPr lang="zh-CN" altLang="en-US" i="1">
                                        <a:latin typeface="Cambria Math" panose="02040503050406030204" pitchFamily="18" charset="0"/>
                                      </a:rPr>
                                      <m:t>𝑛</m:t>
                                    </m:r>
                                  </m:e>
                                </m:d>
                              </m:sup>
                            </m:sSup>
                            <m:r>
                              <a:rPr lang="zh-CN" altLang="en-US" i="0">
                                <a:latin typeface="Cambria Math" panose="02040503050406030204" pitchFamily="18" charset="0"/>
                              </a:rPr>
                              <m:t>−</m:t>
                            </m:r>
                            <m:r>
                              <a:rPr lang="zh-CN" altLang="en-US" i="1">
                                <a:latin typeface="Cambria Math" panose="02040503050406030204" pitchFamily="18" charset="0"/>
                              </a:rPr>
                              <m:t>𝜁</m:t>
                            </m:r>
                            <m:sSub>
                              <m:sSubPr>
                                <m:ctrlPr>
                                  <a:rPr lang="zh-CN" altLang="en-US" i="1">
                                    <a:latin typeface="Cambria Math" panose="02040503050406030204" pitchFamily="18" charset="0"/>
                                  </a:rPr>
                                </m:ctrlPr>
                              </m:sSubPr>
                              <m:e>
                                <m:r>
                                  <a:rPr lang="zh-CN" altLang="en-US" i="1">
                                    <a:latin typeface="Cambria Math" panose="02040503050406030204" pitchFamily="18" charset="0"/>
                                  </a:rPr>
                                  <m:t>𝜌</m:t>
                                </m:r>
                              </m:e>
                              <m:sub>
                                <m:r>
                                  <a:rPr lang="zh-CN" altLang="en-US" i="1">
                                    <a:latin typeface="Cambria Math" panose="02040503050406030204" pitchFamily="18" charset="0"/>
                                  </a:rPr>
                                  <m:t>𝑟</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m:rPr>
                                    <m:nor/>
                                  </m:rPr>
                                  <a:rPr lang="zh-CN" altLang="en-US" i="1">
                                    <a:latin typeface="Cambria Math" panose="02040503050406030204" pitchFamily="18" charset="0"/>
                                  </a:rPr>
                                  <m:t>v</m:t>
                                </m:r>
                              </m:e>
                              <m:sub>
                                <m:r>
                                  <m:rPr>
                                    <m:nor/>
                                  </m:rPr>
                                  <a:rPr lang="zh-CN" altLang="en-US" i="1">
                                    <a:latin typeface="Cambria Math" panose="02040503050406030204" pitchFamily="18" charset="0"/>
                                  </a:rPr>
                                  <m:t>r</m:t>
                                </m:r>
                              </m:sub>
                            </m:sSub>
                            <m:r>
                              <a:rPr lang="zh-CN" altLang="en-US" i="0">
                                <a:latin typeface="Cambria Math" panose="02040503050406030204" pitchFamily="18" charset="0"/>
                              </a:rPr>
                              <m:t>⋅</m:t>
                            </m:r>
                            <m:sSub>
                              <m:sSubPr>
                                <m:ctrlPr>
                                  <a:rPr lang="zh-CN" altLang="en-US" i="1" smtClean="0">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𝐼</m:t>
                                </m:r>
                              </m:e>
                              <m:sub>
                                <m:r>
                                  <a:rPr lang="zh-CN" altLang="en-US" i="1">
                                    <a:solidFill>
                                      <a:srgbClr val="C00000"/>
                                    </a:solidFill>
                                    <a:latin typeface="Cambria Math" panose="02040503050406030204" pitchFamily="18" charset="0"/>
                                  </a:rPr>
                                  <m:t>𝑟</m:t>
                                </m:r>
                              </m:sub>
                            </m:sSub>
                            <m:r>
                              <a:rPr lang="zh-CN" altLang="en-US" i="0">
                                <a:latin typeface="Cambria Math" panose="02040503050406030204" pitchFamily="18" charset="0"/>
                              </a:rPr>
                              <m:t>+</m:t>
                            </m:r>
                            <m:r>
                              <a:rPr lang="zh-CN" altLang="en-US" i="1">
                                <a:latin typeface="Cambria Math" panose="02040503050406030204" pitchFamily="18" charset="0"/>
                              </a:rPr>
                              <m:t>𝛿</m:t>
                            </m:r>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m:rPr>
                                    <m:sty m:val="p"/>
                                  </m:rPr>
                                  <a:rPr lang="en-US" altLang="zh-CN" i="1" smtClean="0">
                                    <a:latin typeface="Cambria Math" panose="02040503050406030204" pitchFamily="18" charset="0"/>
                                  </a:rPr>
                                  <m:t>r</m:t>
                                </m:r>
                              </m:sub>
                            </m:sSub>
                          </m:e>
                        </m:mr>
                      </m:m>
                    </m:oMath>
                  </m:oMathPara>
                </a14:m>
                <a:endParaRPr lang="zh-CN" altLang="en-US" dirty="0"/>
              </a:p>
            </p:txBody>
          </p:sp>
        </mc:Choice>
        <mc:Fallback xmlns="">
          <p:sp>
            <p:nvSpPr>
              <p:cNvPr id="36" name="矩形 35">
                <a:extLst>
                  <a:ext uri="{FF2B5EF4-FFF2-40B4-BE49-F238E27FC236}">
                    <a16:creationId xmlns:a16="http://schemas.microsoft.com/office/drawing/2014/main" id="{E63EABD2-91DD-42DE-8023-CEECD79EC0A8}"/>
                  </a:ext>
                </a:extLst>
              </p:cNvPr>
              <p:cNvSpPr>
                <a:spLocks noRot="1" noChangeAspect="1" noMove="1" noResize="1" noEditPoints="1" noAdjustHandles="1" noChangeArrowheads="1" noChangeShapeType="1" noTextEdit="1"/>
              </p:cNvSpPr>
              <p:nvPr/>
            </p:nvSpPr>
            <p:spPr>
              <a:xfrm>
                <a:off x="6951192" y="2120551"/>
                <a:ext cx="4652364" cy="1048429"/>
              </a:xfrm>
              <a:prstGeom prst="rect">
                <a:avLst/>
              </a:prstGeom>
              <a:blipFill>
                <a:blip r:embed="rId13"/>
                <a:stretch>
                  <a:fillRect/>
                </a:stretch>
              </a:blipFill>
            </p:spPr>
            <p:txBody>
              <a:bodyPr/>
              <a:lstStyle/>
              <a:p>
                <a:r>
                  <a:rPr lang="zh-CN" altLang="en-US">
                    <a:noFill/>
                  </a:rPr>
                  <a:t> </a:t>
                </a:r>
              </a:p>
            </p:txBody>
          </p:sp>
        </mc:Fallback>
      </mc:AlternateContent>
      <p:sp>
        <p:nvSpPr>
          <p:cNvPr id="37" name="椭圆 36">
            <a:extLst>
              <a:ext uri="{FF2B5EF4-FFF2-40B4-BE49-F238E27FC236}">
                <a16:creationId xmlns:a16="http://schemas.microsoft.com/office/drawing/2014/main" id="{52A2C4E5-F6EE-4F77-AB61-9F5BD974C8EE}"/>
              </a:ext>
            </a:extLst>
          </p:cNvPr>
          <p:cNvSpPr/>
          <p:nvPr/>
        </p:nvSpPr>
        <p:spPr>
          <a:xfrm>
            <a:off x="10580513" y="2036888"/>
            <a:ext cx="304222" cy="1297796"/>
          </a:xfrm>
          <a:prstGeom prst="ellipse">
            <a:avLst/>
          </a:prstGeom>
          <a:noFill/>
          <a:ln w="19050">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流程图: 接点 37">
            <a:extLst>
              <a:ext uri="{FF2B5EF4-FFF2-40B4-BE49-F238E27FC236}">
                <a16:creationId xmlns:a16="http://schemas.microsoft.com/office/drawing/2014/main" id="{8165ED10-E3A7-4B65-8899-18A606796154}"/>
              </a:ext>
            </a:extLst>
          </p:cNvPr>
          <p:cNvSpPr/>
          <p:nvPr/>
        </p:nvSpPr>
        <p:spPr>
          <a:xfrm>
            <a:off x="10934621" y="1484721"/>
            <a:ext cx="536346" cy="549887"/>
          </a:xfrm>
          <a:prstGeom prst="flowChartConnector">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箭头: 下 40">
            <a:extLst>
              <a:ext uri="{FF2B5EF4-FFF2-40B4-BE49-F238E27FC236}">
                <a16:creationId xmlns:a16="http://schemas.microsoft.com/office/drawing/2014/main" id="{E82D93DF-D59B-4B92-A7DA-7E9F303E4488}"/>
              </a:ext>
            </a:extLst>
          </p:cNvPr>
          <p:cNvSpPr/>
          <p:nvPr/>
        </p:nvSpPr>
        <p:spPr>
          <a:xfrm>
            <a:off x="8971756" y="3266709"/>
            <a:ext cx="156696" cy="552150"/>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04869EFB-3A90-4FC2-988C-701B9D8A9697}"/>
              </a:ext>
            </a:extLst>
          </p:cNvPr>
          <p:cNvSpPr/>
          <p:nvPr/>
        </p:nvSpPr>
        <p:spPr>
          <a:xfrm>
            <a:off x="9347897" y="1969535"/>
            <a:ext cx="435622" cy="1413516"/>
          </a:xfrm>
          <a:prstGeom prst="ellipse">
            <a:avLst/>
          </a:prstGeom>
          <a:noFill/>
          <a:ln w="19050">
            <a:solidFill>
              <a:schemeClr val="tx2"/>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a:extLst>
              <a:ext uri="{FF2B5EF4-FFF2-40B4-BE49-F238E27FC236}">
                <a16:creationId xmlns:a16="http://schemas.microsoft.com/office/drawing/2014/main" id="{18198552-F127-420D-AAEA-2A7A2CC2BC83}"/>
              </a:ext>
            </a:extLst>
          </p:cNvPr>
          <p:cNvSpPr/>
          <p:nvPr/>
        </p:nvSpPr>
        <p:spPr>
          <a:xfrm>
            <a:off x="9822738" y="4317011"/>
            <a:ext cx="804672" cy="48898"/>
          </a:xfrm>
          <a:custGeom>
            <a:avLst/>
            <a:gdLst>
              <a:gd name="connsiteX0" fmla="*/ 0 w 804672"/>
              <a:gd name="connsiteY0" fmla="*/ 36576 h 48898"/>
              <a:gd name="connsiteX1" fmla="*/ 170688 w 804672"/>
              <a:gd name="connsiteY1" fmla="*/ 12192 h 48898"/>
              <a:gd name="connsiteX2" fmla="*/ 268224 w 804672"/>
              <a:gd name="connsiteY2" fmla="*/ 36576 h 48898"/>
              <a:gd name="connsiteX3" fmla="*/ 377952 w 804672"/>
              <a:gd name="connsiteY3" fmla="*/ 0 h 48898"/>
              <a:gd name="connsiteX4" fmla="*/ 438912 w 804672"/>
              <a:gd name="connsiteY4" fmla="*/ 48768 h 48898"/>
              <a:gd name="connsiteX5" fmla="*/ 536448 w 804672"/>
              <a:gd name="connsiteY5" fmla="*/ 12192 h 48898"/>
              <a:gd name="connsiteX6" fmla="*/ 658368 w 804672"/>
              <a:gd name="connsiteY6" fmla="*/ 48768 h 48898"/>
              <a:gd name="connsiteX7" fmla="*/ 768096 w 804672"/>
              <a:gd name="connsiteY7" fmla="*/ 24384 h 48898"/>
              <a:gd name="connsiteX8" fmla="*/ 804672 w 804672"/>
              <a:gd name="connsiteY8" fmla="*/ 24384 h 48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4672" h="48898">
                <a:moveTo>
                  <a:pt x="0" y="36576"/>
                </a:moveTo>
                <a:cubicBezTo>
                  <a:pt x="62992" y="24384"/>
                  <a:pt x="125984" y="12192"/>
                  <a:pt x="170688" y="12192"/>
                </a:cubicBezTo>
                <a:cubicBezTo>
                  <a:pt x="215392" y="12192"/>
                  <a:pt x="233680" y="38608"/>
                  <a:pt x="268224" y="36576"/>
                </a:cubicBezTo>
                <a:cubicBezTo>
                  <a:pt x="302768" y="34544"/>
                  <a:pt x="377952" y="0"/>
                  <a:pt x="377952" y="0"/>
                </a:cubicBezTo>
                <a:cubicBezTo>
                  <a:pt x="406400" y="2032"/>
                  <a:pt x="412496" y="46736"/>
                  <a:pt x="438912" y="48768"/>
                </a:cubicBezTo>
                <a:cubicBezTo>
                  <a:pt x="465328" y="50800"/>
                  <a:pt x="499872" y="12192"/>
                  <a:pt x="536448" y="12192"/>
                </a:cubicBezTo>
                <a:cubicBezTo>
                  <a:pt x="573024" y="12192"/>
                  <a:pt x="619760" y="46736"/>
                  <a:pt x="658368" y="48768"/>
                </a:cubicBezTo>
                <a:cubicBezTo>
                  <a:pt x="696976" y="50800"/>
                  <a:pt x="743712" y="28448"/>
                  <a:pt x="768096" y="24384"/>
                </a:cubicBezTo>
                <a:cubicBezTo>
                  <a:pt x="792480" y="20320"/>
                  <a:pt x="798576" y="22352"/>
                  <a:pt x="804672" y="24384"/>
                </a:cubicBezTo>
              </a:path>
            </a:pathLst>
          </a:custGeom>
          <a:noFill/>
          <a:ln w="1905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4098"/>
              </a:solidFill>
            </a:endParaRPr>
          </a:p>
        </p:txBody>
      </p:sp>
      <p:sp>
        <p:nvSpPr>
          <p:cNvPr id="44" name="任意多边形: 形状 43">
            <a:extLst>
              <a:ext uri="{FF2B5EF4-FFF2-40B4-BE49-F238E27FC236}">
                <a16:creationId xmlns:a16="http://schemas.microsoft.com/office/drawing/2014/main" id="{7E07CE5A-7825-4A21-8B18-F7DF805E89ED}"/>
              </a:ext>
            </a:extLst>
          </p:cNvPr>
          <p:cNvSpPr/>
          <p:nvPr/>
        </p:nvSpPr>
        <p:spPr>
          <a:xfrm>
            <a:off x="10066978" y="3373542"/>
            <a:ext cx="1207579" cy="963553"/>
          </a:xfrm>
          <a:custGeom>
            <a:avLst/>
            <a:gdLst>
              <a:gd name="connsiteX0" fmla="*/ 2417573 w 2453941"/>
              <a:gd name="connsiteY0" fmla="*/ 451 h 1419414"/>
              <a:gd name="connsiteX1" fmla="*/ 2417573 w 2453941"/>
              <a:gd name="connsiteY1" fmla="*/ 158947 h 1419414"/>
              <a:gd name="connsiteX2" fmla="*/ 2039621 w 2453941"/>
              <a:gd name="connsiteY2" fmla="*/ 975811 h 1419414"/>
              <a:gd name="connsiteX3" fmla="*/ 357125 w 2453941"/>
              <a:gd name="connsiteY3" fmla="*/ 1414723 h 1419414"/>
              <a:gd name="connsiteX4" fmla="*/ 27941 w 2453941"/>
              <a:gd name="connsiteY4" fmla="*/ 1207459 h 1419414"/>
              <a:gd name="connsiteX5" fmla="*/ 40133 w 2453941"/>
              <a:gd name="connsiteY5" fmla="*/ 1207459 h 141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3941" h="1419414">
                <a:moveTo>
                  <a:pt x="2417573" y="451"/>
                </a:moveTo>
                <a:cubicBezTo>
                  <a:pt x="2449069" y="-1581"/>
                  <a:pt x="2480565" y="-3613"/>
                  <a:pt x="2417573" y="158947"/>
                </a:cubicBezTo>
                <a:cubicBezTo>
                  <a:pt x="2354581" y="321507"/>
                  <a:pt x="2383029" y="766515"/>
                  <a:pt x="2039621" y="975811"/>
                </a:cubicBezTo>
                <a:cubicBezTo>
                  <a:pt x="1696213" y="1185107"/>
                  <a:pt x="692405" y="1376115"/>
                  <a:pt x="357125" y="1414723"/>
                </a:cubicBezTo>
                <a:cubicBezTo>
                  <a:pt x="21845" y="1453331"/>
                  <a:pt x="80773" y="1242003"/>
                  <a:pt x="27941" y="1207459"/>
                </a:cubicBezTo>
                <a:cubicBezTo>
                  <a:pt x="-24891" y="1172915"/>
                  <a:pt x="7621" y="1190187"/>
                  <a:pt x="40133" y="1207459"/>
                </a:cubicBezTo>
              </a:path>
            </a:pathLst>
          </a:custGeom>
          <a:noFill/>
          <a:ln w="15875">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381EAEFF-170A-4658-971C-FEC2ACA8192B}"/>
              </a:ext>
            </a:extLst>
          </p:cNvPr>
          <p:cNvSpPr/>
          <p:nvPr/>
        </p:nvSpPr>
        <p:spPr>
          <a:xfrm>
            <a:off x="8078811" y="2080293"/>
            <a:ext cx="393048" cy="1193570"/>
          </a:xfrm>
          <a:prstGeom prst="ellipse">
            <a:avLst/>
          </a:prstGeom>
          <a:noFill/>
          <a:ln w="19050">
            <a:solidFill>
              <a:srgbClr val="0070C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4B33498C-54F1-4857-B93B-60013D54F5E2}"/>
                  </a:ext>
                </a:extLst>
              </p:cNvPr>
              <p:cNvSpPr/>
              <p:nvPr/>
            </p:nvSpPr>
            <p:spPr>
              <a:xfrm>
                <a:off x="10996965" y="1574145"/>
                <a:ext cx="426463"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a:solidFill>
                                <a:srgbClr val="C00000"/>
                              </a:solidFill>
                              <a:latin typeface="Cambria Math" panose="02040503050406030204" pitchFamily="18" charset="0"/>
                            </a:rPr>
                          </m:ctrlPr>
                        </m:sSubPr>
                        <m:e>
                          <m:r>
                            <a:rPr lang="zh-CN" altLang="en-US" i="1">
                              <a:solidFill>
                                <a:srgbClr val="C00000"/>
                              </a:solidFill>
                              <a:latin typeface="Cambria Math" panose="02040503050406030204" pitchFamily="18" charset="0"/>
                            </a:rPr>
                            <m:t>𝐼</m:t>
                          </m:r>
                        </m:e>
                        <m:sub>
                          <m:r>
                            <a:rPr lang="zh-CN" altLang="en-US" i="1">
                              <a:solidFill>
                                <a:srgbClr val="C00000"/>
                              </a:solidFill>
                              <a:latin typeface="Cambria Math" panose="02040503050406030204" pitchFamily="18" charset="0"/>
                            </a:rPr>
                            <m:t>𝑟</m:t>
                          </m:r>
                        </m:sub>
                      </m:sSub>
                    </m:oMath>
                  </m:oMathPara>
                </a14:m>
                <a:endParaRPr lang="zh-CN" altLang="en-US" dirty="0"/>
              </a:p>
            </p:txBody>
          </p:sp>
        </mc:Choice>
        <mc:Fallback xmlns="">
          <p:sp>
            <p:nvSpPr>
              <p:cNvPr id="46" name="矩形 45">
                <a:extLst>
                  <a:ext uri="{FF2B5EF4-FFF2-40B4-BE49-F238E27FC236}">
                    <a16:creationId xmlns:a16="http://schemas.microsoft.com/office/drawing/2014/main" id="{4B33498C-54F1-4857-B93B-60013D54F5E2}"/>
                  </a:ext>
                </a:extLst>
              </p:cNvPr>
              <p:cNvSpPr>
                <a:spLocks noRot="1" noChangeAspect="1" noMove="1" noResize="1" noEditPoints="1" noAdjustHandles="1" noChangeArrowheads="1" noChangeShapeType="1" noTextEdit="1"/>
              </p:cNvSpPr>
              <p:nvPr/>
            </p:nvSpPr>
            <p:spPr>
              <a:xfrm>
                <a:off x="10996965" y="1574145"/>
                <a:ext cx="426463" cy="369332"/>
              </a:xfrm>
              <a:prstGeom prst="rect">
                <a:avLst/>
              </a:prstGeom>
              <a:blipFill>
                <a:blip r:embed="rId14"/>
                <a:stretch>
                  <a:fillRect/>
                </a:stretch>
              </a:blipFill>
            </p:spPr>
            <p:txBody>
              <a:bodyPr/>
              <a:lstStyle/>
              <a:p>
                <a:r>
                  <a:rPr lang="zh-CN" altLang="en-US">
                    <a:noFill/>
                  </a:rPr>
                  <a:t> </a:t>
                </a:r>
              </a:p>
            </p:txBody>
          </p:sp>
        </mc:Fallback>
      </mc:AlternateContent>
      <p:sp>
        <p:nvSpPr>
          <p:cNvPr id="47" name="任意多边形: 形状 46">
            <a:extLst>
              <a:ext uri="{FF2B5EF4-FFF2-40B4-BE49-F238E27FC236}">
                <a16:creationId xmlns:a16="http://schemas.microsoft.com/office/drawing/2014/main" id="{ECB37854-EBA2-4AFF-A464-161B083BC603}"/>
              </a:ext>
            </a:extLst>
          </p:cNvPr>
          <p:cNvSpPr/>
          <p:nvPr/>
        </p:nvSpPr>
        <p:spPr>
          <a:xfrm>
            <a:off x="8272807" y="1807232"/>
            <a:ext cx="2628760" cy="231648"/>
          </a:xfrm>
          <a:custGeom>
            <a:avLst/>
            <a:gdLst>
              <a:gd name="connsiteX0" fmla="*/ 0 w 2628760"/>
              <a:gd name="connsiteY0" fmla="*/ 231648 h 231648"/>
              <a:gd name="connsiteX1" fmla="*/ 1146048 w 2628760"/>
              <a:gd name="connsiteY1" fmla="*/ 60960 h 231648"/>
              <a:gd name="connsiteX2" fmla="*/ 2487168 w 2628760"/>
              <a:gd name="connsiteY2" fmla="*/ 24384 h 231648"/>
              <a:gd name="connsiteX3" fmla="*/ 2523744 w 2628760"/>
              <a:gd name="connsiteY3" fmla="*/ 0 h 231648"/>
            </a:gdLst>
            <a:ahLst/>
            <a:cxnLst>
              <a:cxn ang="0">
                <a:pos x="connsiteX0" y="connsiteY0"/>
              </a:cxn>
              <a:cxn ang="0">
                <a:pos x="connsiteX1" y="connsiteY1"/>
              </a:cxn>
              <a:cxn ang="0">
                <a:pos x="connsiteX2" y="connsiteY2"/>
              </a:cxn>
              <a:cxn ang="0">
                <a:pos x="connsiteX3" y="connsiteY3"/>
              </a:cxn>
            </a:cxnLst>
            <a:rect l="l" t="t" r="r" b="b"/>
            <a:pathLst>
              <a:path w="2628760" h="231648">
                <a:moveTo>
                  <a:pt x="0" y="231648"/>
                </a:moveTo>
                <a:cubicBezTo>
                  <a:pt x="365760" y="163576"/>
                  <a:pt x="731520" y="95504"/>
                  <a:pt x="1146048" y="60960"/>
                </a:cubicBezTo>
                <a:cubicBezTo>
                  <a:pt x="1560576" y="26416"/>
                  <a:pt x="2257552" y="34544"/>
                  <a:pt x="2487168" y="24384"/>
                </a:cubicBezTo>
                <a:cubicBezTo>
                  <a:pt x="2716784" y="14224"/>
                  <a:pt x="2620264" y="7112"/>
                  <a:pt x="2523744" y="0"/>
                </a:cubicBezTo>
              </a:path>
            </a:pathLst>
          </a:custGeom>
          <a:noFill/>
          <a:ln w="158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00156D39-41F3-47B1-B6AD-DD62173A66EE}"/>
              </a:ext>
            </a:extLst>
          </p:cNvPr>
          <p:cNvSpPr/>
          <p:nvPr/>
        </p:nvSpPr>
        <p:spPr>
          <a:xfrm>
            <a:off x="11061253" y="2070192"/>
            <a:ext cx="426607" cy="1283921"/>
          </a:xfrm>
          <a:prstGeom prst="ellipse">
            <a:avLst/>
          </a:prstGeom>
          <a:noFill/>
          <a:ln w="19050">
            <a:solidFill>
              <a:schemeClr val="tx2"/>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4E8E1BBE-5DC2-41AA-AA4F-1ABF0E649A0E}"/>
              </a:ext>
            </a:extLst>
          </p:cNvPr>
          <p:cNvSpPr/>
          <p:nvPr/>
        </p:nvSpPr>
        <p:spPr>
          <a:xfrm>
            <a:off x="6428307" y="2539146"/>
            <a:ext cx="1694355" cy="307777"/>
          </a:xfrm>
          <a:prstGeom prst="rect">
            <a:avLst/>
          </a:prstGeom>
        </p:spPr>
        <p:txBody>
          <a:bodyPr wrap="square">
            <a:spAutoFit/>
          </a:bodyPr>
          <a:lstStyle/>
          <a:p>
            <a:r>
              <a:rPr lang="en-US" altLang="zh-CN" sz="1400" b="1" dirty="0">
                <a:solidFill>
                  <a:srgbClr val="004098"/>
                </a:solidFill>
                <a:latin typeface="Arial Black" panose="020B0A04020102020204" pitchFamily="34" charset="0"/>
              </a:rPr>
              <a:t>subtract</a:t>
            </a:r>
            <a:endParaRPr lang="zh-CN" altLang="en-US" sz="1400" b="1" dirty="0">
              <a:solidFill>
                <a:srgbClr val="004098"/>
              </a:solidFill>
              <a:latin typeface="Arial Black" panose="020B0A04020102020204" pitchFamily="34" charset="0"/>
            </a:endParaRPr>
          </a:p>
        </p:txBody>
      </p:sp>
      <p:sp>
        <p:nvSpPr>
          <p:cNvPr id="51" name="箭头: 左弧形 50">
            <a:extLst>
              <a:ext uri="{FF2B5EF4-FFF2-40B4-BE49-F238E27FC236}">
                <a16:creationId xmlns:a16="http://schemas.microsoft.com/office/drawing/2014/main" id="{330B1D36-8862-4947-90A4-5A118901FEEB}"/>
              </a:ext>
            </a:extLst>
          </p:cNvPr>
          <p:cNvSpPr/>
          <p:nvPr/>
        </p:nvSpPr>
        <p:spPr>
          <a:xfrm>
            <a:off x="6761737" y="2363257"/>
            <a:ext cx="208195" cy="681567"/>
          </a:xfrm>
          <a:prstGeom prst="curved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3" name="任意多边形: 形状 52">
            <a:extLst>
              <a:ext uri="{FF2B5EF4-FFF2-40B4-BE49-F238E27FC236}">
                <a16:creationId xmlns:a16="http://schemas.microsoft.com/office/drawing/2014/main" id="{71EB3148-206D-4B72-8220-FA38435B191E}"/>
              </a:ext>
            </a:extLst>
          </p:cNvPr>
          <p:cNvSpPr/>
          <p:nvPr/>
        </p:nvSpPr>
        <p:spPr>
          <a:xfrm>
            <a:off x="10761395" y="1959632"/>
            <a:ext cx="292571" cy="95769"/>
          </a:xfrm>
          <a:custGeom>
            <a:avLst/>
            <a:gdLst>
              <a:gd name="connsiteX0" fmla="*/ 0 w 2628760"/>
              <a:gd name="connsiteY0" fmla="*/ 231648 h 231648"/>
              <a:gd name="connsiteX1" fmla="*/ 1146048 w 2628760"/>
              <a:gd name="connsiteY1" fmla="*/ 60960 h 231648"/>
              <a:gd name="connsiteX2" fmla="*/ 2487168 w 2628760"/>
              <a:gd name="connsiteY2" fmla="*/ 24384 h 231648"/>
              <a:gd name="connsiteX3" fmla="*/ 2523744 w 2628760"/>
              <a:gd name="connsiteY3" fmla="*/ 0 h 231648"/>
            </a:gdLst>
            <a:ahLst/>
            <a:cxnLst>
              <a:cxn ang="0">
                <a:pos x="connsiteX0" y="connsiteY0"/>
              </a:cxn>
              <a:cxn ang="0">
                <a:pos x="connsiteX1" y="connsiteY1"/>
              </a:cxn>
              <a:cxn ang="0">
                <a:pos x="connsiteX2" y="connsiteY2"/>
              </a:cxn>
              <a:cxn ang="0">
                <a:pos x="connsiteX3" y="connsiteY3"/>
              </a:cxn>
            </a:cxnLst>
            <a:rect l="l" t="t" r="r" b="b"/>
            <a:pathLst>
              <a:path w="2628760" h="231648">
                <a:moveTo>
                  <a:pt x="0" y="231648"/>
                </a:moveTo>
                <a:cubicBezTo>
                  <a:pt x="365760" y="163576"/>
                  <a:pt x="731520" y="95504"/>
                  <a:pt x="1146048" y="60960"/>
                </a:cubicBezTo>
                <a:cubicBezTo>
                  <a:pt x="1560576" y="26416"/>
                  <a:pt x="2257552" y="34544"/>
                  <a:pt x="2487168" y="24384"/>
                </a:cubicBezTo>
                <a:cubicBezTo>
                  <a:pt x="2716784" y="14224"/>
                  <a:pt x="2620264" y="7112"/>
                  <a:pt x="2523744" y="0"/>
                </a:cubicBezTo>
              </a:path>
            </a:pathLst>
          </a:custGeom>
          <a:noFill/>
          <a:ln w="158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内容占位符 3">
            <a:extLst>
              <a:ext uri="{FF2B5EF4-FFF2-40B4-BE49-F238E27FC236}">
                <a16:creationId xmlns:a16="http://schemas.microsoft.com/office/drawing/2014/main" id="{0EDFDDC6-C407-4EB2-A8ED-3EF44B3C10BF}"/>
              </a:ext>
            </a:extLst>
          </p:cNvPr>
          <p:cNvSpPr txBox="1">
            <a:spLocks/>
          </p:cNvSpPr>
          <p:nvPr/>
        </p:nvSpPr>
        <p:spPr>
          <a:xfrm>
            <a:off x="538840" y="1533200"/>
            <a:ext cx="4265475" cy="54303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6055" indent="-186055">
              <a:lnSpc>
                <a:spcPct val="150000"/>
              </a:lnSpc>
              <a:buClr>
                <a:srgbClr val="C00000"/>
              </a:buClr>
              <a:buFont typeface="Wingdings" panose="05000000000000000000" pitchFamily="2" charset="2"/>
              <a:buChar char="n"/>
              <a:defRPr/>
            </a:pPr>
            <a:r>
              <a:rPr lang="en-US" altLang="zh-CN" b="1" dirty="0">
                <a:latin typeface="微软雅黑" panose="020B0503020204020204" pitchFamily="34" charset="-122"/>
                <a:ea typeface="微软雅黑" panose="020B0503020204020204" pitchFamily="34" charset="-122"/>
              </a:rPr>
              <a:t>Pseudorange</a:t>
            </a:r>
          </a:p>
        </p:txBody>
      </p:sp>
      <p:sp>
        <p:nvSpPr>
          <p:cNvPr id="120" name="内容占位符 3">
            <a:extLst>
              <a:ext uri="{FF2B5EF4-FFF2-40B4-BE49-F238E27FC236}">
                <a16:creationId xmlns:a16="http://schemas.microsoft.com/office/drawing/2014/main" id="{23787DD6-A640-4B3E-A07D-C8CAD20485BC}"/>
              </a:ext>
            </a:extLst>
          </p:cNvPr>
          <p:cNvSpPr txBox="1">
            <a:spLocks/>
          </p:cNvSpPr>
          <p:nvPr/>
        </p:nvSpPr>
        <p:spPr>
          <a:xfrm>
            <a:off x="6652619" y="1542860"/>
            <a:ext cx="4265475" cy="54303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6055" indent="-186055">
              <a:lnSpc>
                <a:spcPct val="150000"/>
              </a:lnSpc>
              <a:buClr>
                <a:srgbClr val="C00000"/>
              </a:buClr>
              <a:buFont typeface="Wingdings" panose="05000000000000000000" pitchFamily="2" charset="2"/>
              <a:buChar char="n"/>
              <a:defRPr/>
            </a:pPr>
            <a:r>
              <a:rPr lang="en-US" altLang="zh-CN" b="1" dirty="0">
                <a:latin typeface="微软雅黑" panose="020B0503020204020204" pitchFamily="34" charset="-122"/>
                <a:ea typeface="微软雅黑" panose="020B0503020204020204" pitchFamily="34" charset="-122"/>
              </a:rPr>
              <a:t>Doppler</a:t>
            </a:r>
          </a:p>
        </p:txBody>
      </p:sp>
      <p:sp>
        <p:nvSpPr>
          <p:cNvPr id="52" name="矩形 51">
            <a:extLst>
              <a:ext uri="{FF2B5EF4-FFF2-40B4-BE49-F238E27FC236}">
                <a16:creationId xmlns:a16="http://schemas.microsoft.com/office/drawing/2014/main" id="{1ADAD79E-EA1D-41FB-A552-D2A4108232F1}"/>
              </a:ext>
            </a:extLst>
          </p:cNvPr>
          <p:cNvSpPr/>
          <p:nvPr/>
        </p:nvSpPr>
        <p:spPr>
          <a:xfrm rot="20948611">
            <a:off x="7361543" y="4683457"/>
            <a:ext cx="4839786" cy="369332"/>
          </a:xfrm>
          <a:prstGeom prst="rect">
            <a:avLst/>
          </a:prstGeom>
          <a:ln>
            <a:solidFill>
              <a:srgbClr val="C00000"/>
            </a:solidFill>
          </a:ln>
        </p:spPr>
        <p:txBody>
          <a:bodyPr wrap="none">
            <a:spAutoFit/>
          </a:bodyPr>
          <a:lstStyle/>
          <a:p>
            <a:r>
              <a:rPr lang="zh-CN" altLang="en-US" dirty="0">
                <a:latin typeface="Arial" panose="020B0604020202020204" pitchFamily="34" charset="0"/>
                <a:cs typeface="Arial" panose="020B0604020202020204" pitchFamily="34" charset="0"/>
              </a:rPr>
              <a:t>Common mode errors are calculated together</a:t>
            </a:r>
          </a:p>
        </p:txBody>
      </p:sp>
      <p:sp>
        <p:nvSpPr>
          <p:cNvPr id="54" name="矩形 53">
            <a:extLst>
              <a:ext uri="{FF2B5EF4-FFF2-40B4-BE49-F238E27FC236}">
                <a16:creationId xmlns:a16="http://schemas.microsoft.com/office/drawing/2014/main" id="{9E6F1D67-62EE-48E7-9E00-09A0B4A3FED2}"/>
              </a:ext>
            </a:extLst>
          </p:cNvPr>
          <p:cNvSpPr/>
          <p:nvPr/>
        </p:nvSpPr>
        <p:spPr>
          <a:xfrm rot="20840021">
            <a:off x="1934122" y="5438124"/>
            <a:ext cx="4437651" cy="646331"/>
          </a:xfrm>
          <a:prstGeom prst="rect">
            <a:avLst/>
          </a:prstGeom>
          <a:ln>
            <a:solidFill>
              <a:srgbClr val="C00000"/>
            </a:solidFill>
          </a:ln>
        </p:spPr>
        <p:txBody>
          <a:bodyPr wrap="square">
            <a:spAutoFit/>
          </a:bodyPr>
          <a:lstStyle/>
          <a:p>
            <a:r>
              <a:rPr lang="en-US" altLang="zh-CN" dirty="0">
                <a:latin typeface="Arial" panose="020B0604020202020204" pitchFamily="34" charset="0"/>
                <a:cs typeface="Arial" panose="020B0604020202020204" pitchFamily="34" charset="0"/>
              </a:rPr>
              <a:t>Linearized the observation vector, extend kalman filter is no more needed.</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06804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2019北斗项目\3.29 PPT模板\PPT底板.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2" y="0"/>
            <a:ext cx="12192000" cy="6889449"/>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2">
            <a:extLst>
              <a:ext uri="{FF2B5EF4-FFF2-40B4-BE49-F238E27FC236}">
                <a16:creationId xmlns:a16="http://schemas.microsoft.com/office/drawing/2014/main" id="{65ADA9F4-E184-49C6-8208-C84541E894A6}"/>
              </a:ext>
            </a:extLst>
          </p:cNvPr>
          <p:cNvSpPr txBox="1">
            <a:spLocks/>
          </p:cNvSpPr>
          <p:nvPr/>
        </p:nvSpPr>
        <p:spPr>
          <a:xfrm>
            <a:off x="514558" y="974278"/>
            <a:ext cx="11162884" cy="57418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effectLst>
                  <a:outerShdw blurRad="38100" dist="38100" dir="2700000" algn="tl">
                    <a:srgbClr val="000000">
                      <a:alpha val="43137"/>
                    </a:srgbClr>
                  </a:outerShdw>
                </a:effectLst>
              </a:rPr>
              <a:t>PDR</a:t>
            </a:r>
            <a:r>
              <a:rPr lang="zh-CN" altLang="en-US" sz="2800" b="1" dirty="0">
                <a:effectLst>
                  <a:outerShdw blurRad="38100" dist="38100" dir="2700000" algn="tl">
                    <a:srgbClr val="000000">
                      <a:alpha val="43137"/>
                    </a:srgbClr>
                  </a:outerShdw>
                </a:effectLst>
              </a:rPr>
              <a:t> </a:t>
            </a:r>
            <a:r>
              <a:rPr lang="en-US" altLang="zh-CN" sz="2800" b="1" dirty="0">
                <a:effectLst>
                  <a:outerShdw blurRad="38100" dist="38100" dir="2700000" algn="tl">
                    <a:srgbClr val="000000">
                      <a:alpha val="43137"/>
                    </a:srgbClr>
                  </a:outerShdw>
                </a:effectLst>
              </a:rPr>
              <a:t>algorithm</a:t>
            </a:r>
            <a:endParaRPr lang="zh-CN" altLang="en-US" sz="2800" b="1" dirty="0">
              <a:effectLst>
                <a:outerShdw blurRad="38100" dist="38100" dir="2700000" algn="tl">
                  <a:srgbClr val="000000">
                    <a:alpha val="43137"/>
                  </a:srgbClr>
                </a:outerShdw>
              </a:effectLst>
            </a:endParaRPr>
          </a:p>
        </p:txBody>
      </p:sp>
      <p:sp>
        <p:nvSpPr>
          <p:cNvPr id="52" name="内容占位符 3">
            <a:extLst>
              <a:ext uri="{FF2B5EF4-FFF2-40B4-BE49-F238E27FC236}">
                <a16:creationId xmlns:a16="http://schemas.microsoft.com/office/drawing/2014/main" id="{D55D2182-81D4-4407-A3F4-060E1BBC8F68}"/>
              </a:ext>
            </a:extLst>
          </p:cNvPr>
          <p:cNvSpPr txBox="1">
            <a:spLocks/>
          </p:cNvSpPr>
          <p:nvPr/>
        </p:nvSpPr>
        <p:spPr>
          <a:xfrm>
            <a:off x="514558" y="1548461"/>
            <a:ext cx="4265475" cy="54303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6055" indent="-186055">
              <a:lnSpc>
                <a:spcPct val="150000"/>
              </a:lnSpc>
              <a:buClr>
                <a:srgbClr val="C00000"/>
              </a:buClr>
              <a:buFont typeface="Wingdings" panose="05000000000000000000" pitchFamily="2" charset="2"/>
              <a:buChar char="n"/>
              <a:defRPr/>
            </a:pPr>
            <a:r>
              <a:rPr lang="en-US" altLang="zh-CN" b="1" dirty="0">
                <a:latin typeface="微软雅黑" panose="020B0503020204020204" pitchFamily="34" charset="-122"/>
                <a:ea typeface="微软雅黑" panose="020B0503020204020204" pitchFamily="34" charset="-122"/>
              </a:rPr>
              <a:t>Step1</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Gait detection</a:t>
            </a:r>
          </a:p>
        </p:txBody>
      </p:sp>
      <p:sp>
        <p:nvSpPr>
          <p:cNvPr id="54" name="内容占位符 3">
            <a:extLst>
              <a:ext uri="{FF2B5EF4-FFF2-40B4-BE49-F238E27FC236}">
                <a16:creationId xmlns:a16="http://schemas.microsoft.com/office/drawing/2014/main" id="{2BADAD15-8726-4B1F-915D-CB9653668C93}"/>
              </a:ext>
            </a:extLst>
          </p:cNvPr>
          <p:cNvSpPr txBox="1">
            <a:spLocks/>
          </p:cNvSpPr>
          <p:nvPr/>
        </p:nvSpPr>
        <p:spPr>
          <a:xfrm>
            <a:off x="843280" y="2091496"/>
            <a:ext cx="4265475" cy="54303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Clr>
                <a:srgbClr val="C00000"/>
              </a:buClr>
              <a:buNone/>
              <a:defRPr/>
            </a:pPr>
            <a:r>
              <a:rPr lang="en-US" altLang="zh-CN" sz="16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Peak detection algorithm on gait</a:t>
            </a:r>
          </a:p>
          <a:p>
            <a:pPr marL="0" indent="0">
              <a:lnSpc>
                <a:spcPct val="150000"/>
              </a:lnSpc>
              <a:buClr>
                <a:srgbClr val="C00000"/>
              </a:buClr>
              <a:buNone/>
              <a:defRPr/>
            </a:pPr>
            <a:endParaRPr lang="en-US" altLang="zh-CN"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B8602F0B-B367-4C02-B653-1663654DA6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8073" y="1153000"/>
            <a:ext cx="3652636" cy="2739477"/>
          </a:xfrm>
          <a:prstGeom prst="rect">
            <a:avLst/>
          </a:prstGeom>
        </p:spPr>
      </p:pic>
      <p:sp>
        <p:nvSpPr>
          <p:cNvPr id="56" name="内容占位符 3">
            <a:extLst>
              <a:ext uri="{FF2B5EF4-FFF2-40B4-BE49-F238E27FC236}">
                <a16:creationId xmlns:a16="http://schemas.microsoft.com/office/drawing/2014/main" id="{A576F79F-4045-4C71-8E00-3537C9126788}"/>
              </a:ext>
            </a:extLst>
          </p:cNvPr>
          <p:cNvSpPr txBox="1">
            <a:spLocks/>
          </p:cNvSpPr>
          <p:nvPr/>
        </p:nvSpPr>
        <p:spPr>
          <a:xfrm>
            <a:off x="513282" y="2665679"/>
            <a:ext cx="4265475" cy="54303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6055" indent="-186055">
              <a:lnSpc>
                <a:spcPct val="150000"/>
              </a:lnSpc>
              <a:buClr>
                <a:srgbClr val="C00000"/>
              </a:buClr>
              <a:buFont typeface="Wingdings" panose="05000000000000000000" pitchFamily="2" charset="2"/>
              <a:buChar char="n"/>
              <a:defRPr/>
            </a:pPr>
            <a:r>
              <a:rPr lang="en-US" altLang="zh-CN" b="1" dirty="0">
                <a:latin typeface="微软雅黑" panose="020B0503020204020204" pitchFamily="34" charset="-122"/>
                <a:ea typeface="微软雅黑" panose="020B0503020204020204" pitchFamily="34" charset="-122"/>
              </a:rPr>
              <a:t>Step2</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Gait length detection</a:t>
            </a:r>
          </a:p>
        </p:txBody>
      </p:sp>
      <p:pic>
        <p:nvPicPr>
          <p:cNvPr id="5" name="图片 4">
            <a:extLst>
              <a:ext uri="{FF2B5EF4-FFF2-40B4-BE49-F238E27FC236}">
                <a16:creationId xmlns:a16="http://schemas.microsoft.com/office/drawing/2014/main" id="{3284A98A-03D8-466D-A039-0840D0A5414F}"/>
              </a:ext>
            </a:extLst>
          </p:cNvPr>
          <p:cNvPicPr>
            <a:picLocks noChangeAspect="1"/>
          </p:cNvPicPr>
          <p:nvPr/>
        </p:nvPicPr>
        <p:blipFill>
          <a:blip r:embed="rId5"/>
          <a:stretch>
            <a:fillRect/>
          </a:stretch>
        </p:blipFill>
        <p:spPr>
          <a:xfrm>
            <a:off x="1122045" y="3208714"/>
            <a:ext cx="2266950" cy="438150"/>
          </a:xfrm>
          <a:prstGeom prst="rect">
            <a:avLst/>
          </a:prstGeom>
        </p:spPr>
      </p:pic>
      <p:sp>
        <p:nvSpPr>
          <p:cNvPr id="58" name="内容占位符 3">
            <a:extLst>
              <a:ext uri="{FF2B5EF4-FFF2-40B4-BE49-F238E27FC236}">
                <a16:creationId xmlns:a16="http://schemas.microsoft.com/office/drawing/2014/main" id="{39C93252-BBB3-4366-BAFB-862D05B0C9F4}"/>
              </a:ext>
            </a:extLst>
          </p:cNvPr>
          <p:cNvSpPr txBox="1">
            <a:spLocks/>
          </p:cNvSpPr>
          <p:nvPr/>
        </p:nvSpPr>
        <p:spPr>
          <a:xfrm>
            <a:off x="513282" y="4206104"/>
            <a:ext cx="4265475" cy="54303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6055" indent="-186055">
              <a:lnSpc>
                <a:spcPct val="150000"/>
              </a:lnSpc>
              <a:buClr>
                <a:srgbClr val="C00000"/>
              </a:buClr>
              <a:buFont typeface="Wingdings" panose="05000000000000000000" pitchFamily="2" charset="2"/>
              <a:buChar char="n"/>
              <a:defRPr/>
            </a:pPr>
            <a:r>
              <a:rPr lang="en-US" altLang="zh-CN" b="1" dirty="0">
                <a:latin typeface="微软雅黑" panose="020B0503020204020204" pitchFamily="34" charset="-122"/>
                <a:ea typeface="微软雅黑" panose="020B0503020204020204" pitchFamily="34" charset="-122"/>
              </a:rPr>
              <a:t>Step3</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Heading estimation</a:t>
            </a:r>
          </a:p>
        </p:txBody>
      </p:sp>
      <p:sp>
        <p:nvSpPr>
          <p:cNvPr id="23" name="矩形 22">
            <a:extLst>
              <a:ext uri="{FF2B5EF4-FFF2-40B4-BE49-F238E27FC236}">
                <a16:creationId xmlns:a16="http://schemas.microsoft.com/office/drawing/2014/main" id="{ECF4B532-F1E4-41C8-8698-E7D72A1CC2D7}"/>
              </a:ext>
            </a:extLst>
          </p:cNvPr>
          <p:cNvSpPr/>
          <p:nvPr/>
        </p:nvSpPr>
        <p:spPr>
          <a:xfrm>
            <a:off x="843280" y="4768735"/>
            <a:ext cx="8249920" cy="923330"/>
          </a:xfrm>
          <a:prstGeom prst="rect">
            <a:avLst/>
          </a:prstGeom>
        </p:spPr>
        <p:txBody>
          <a:bodyPr wrap="square">
            <a:spAutoFit/>
          </a:bodyPr>
          <a:lstStyle/>
          <a:p>
            <a:r>
              <a:rPr lang="en-US" altLang="zh-CN" dirty="0"/>
              <a:t>Adopt the </a:t>
            </a:r>
            <a:r>
              <a:rPr lang="en-US" altLang="zh-CN" dirty="0" err="1"/>
              <a:t>Madgwick</a:t>
            </a:r>
            <a:r>
              <a:rPr lang="en-US" altLang="zh-CN" dirty="0"/>
              <a:t> pose estimation algorithm to obtain the pose, which utilizes the accelerometer and gyro data to construct a error function in ENU axis, uses gradient descent way to calibrate the R, Q and Yaw angle. </a:t>
            </a:r>
            <a:endParaRPr lang="zh-CN" altLang="en-US" dirty="0"/>
          </a:p>
        </p:txBody>
      </p:sp>
      <p:cxnSp>
        <p:nvCxnSpPr>
          <p:cNvPr id="62" name="直接连接符 61">
            <a:extLst>
              <a:ext uri="{FF2B5EF4-FFF2-40B4-BE49-F238E27FC236}">
                <a16:creationId xmlns:a16="http://schemas.microsoft.com/office/drawing/2014/main" id="{181319DB-081B-4565-84E1-875EDE86AA0F}"/>
              </a:ext>
            </a:extLst>
          </p:cNvPr>
          <p:cNvCxnSpPr>
            <a:cxnSpLocks/>
          </p:cNvCxnSpPr>
          <p:nvPr/>
        </p:nvCxnSpPr>
        <p:spPr>
          <a:xfrm>
            <a:off x="1575946" y="2541033"/>
            <a:ext cx="4882127"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8FC71B6F-145B-4DDC-B0BC-BC00537596B7}"/>
              </a:ext>
            </a:extLst>
          </p:cNvPr>
          <p:cNvCxnSpPr>
            <a:cxnSpLocks/>
          </p:cNvCxnSpPr>
          <p:nvPr/>
        </p:nvCxnSpPr>
        <p:spPr>
          <a:xfrm>
            <a:off x="6466879" y="2288907"/>
            <a:ext cx="0" cy="504251"/>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678C2A0F-EDE8-4697-838D-0B9F198316BD}"/>
              </a:ext>
            </a:extLst>
          </p:cNvPr>
          <p:cNvSpPr/>
          <p:nvPr/>
        </p:nvSpPr>
        <p:spPr>
          <a:xfrm>
            <a:off x="653797" y="3754813"/>
            <a:ext cx="8249920" cy="338554"/>
          </a:xfrm>
          <a:prstGeom prst="rect">
            <a:avLst/>
          </a:prstGeom>
        </p:spPr>
        <p:txBody>
          <a:bodyPr wrap="square">
            <a:spAutoFit/>
          </a:bodyPr>
          <a:lstStyle/>
          <a:p>
            <a:r>
              <a:rPr lang="en-US" altLang="zh-CN" sz="16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K is a constant factor, </a:t>
            </a:r>
            <a:r>
              <a:rPr lang="en-US" altLang="zh-CN" sz="1600" kern="1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aM</a:t>
            </a:r>
            <a:r>
              <a:rPr lang="en-US" altLang="zh-CN" sz="16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is the peak value of accelerometer, and am is the minimum.</a:t>
            </a:r>
            <a:endParaRPr lang="zh-CN" altLang="en-US" sz="1600" kern="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1359358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D:\2019北斗项目\3.29 PPT模板\PPT底板.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7629"/>
            <a:ext cx="12192000" cy="6889449"/>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p:cNvSpPr txBox="1">
            <a:spLocks/>
          </p:cNvSpPr>
          <p:nvPr/>
        </p:nvSpPr>
        <p:spPr>
          <a:xfrm>
            <a:off x="514558" y="974278"/>
            <a:ext cx="11162884" cy="57418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effectLst>
                  <a:outerShdw blurRad="38100" dist="38100" dir="2700000" algn="tl">
                    <a:srgbClr val="000000">
                      <a:alpha val="43137"/>
                    </a:srgbClr>
                  </a:outerShdw>
                </a:effectLst>
              </a:rPr>
              <a:t>GNSS</a:t>
            </a:r>
            <a:r>
              <a:rPr lang="zh-CN" altLang="en-US" sz="2800" b="1" dirty="0">
                <a:effectLst>
                  <a:outerShdw blurRad="38100" dist="38100" dir="2700000" algn="tl">
                    <a:srgbClr val="000000">
                      <a:alpha val="43137"/>
                    </a:srgbClr>
                  </a:outerShdw>
                </a:effectLst>
              </a:rPr>
              <a:t> </a:t>
            </a:r>
            <a:r>
              <a:rPr lang="en-US" altLang="zh-CN" sz="2800" b="1" dirty="0">
                <a:effectLst>
                  <a:outerShdw blurRad="38100" dist="38100" dir="2700000" algn="tl">
                    <a:srgbClr val="000000">
                      <a:alpha val="43137"/>
                    </a:srgbClr>
                  </a:outerShdw>
                </a:effectLst>
              </a:rPr>
              <a:t>Heading &amp; Stride Length</a:t>
            </a:r>
            <a:endParaRPr lang="zh-CN" altLang="en-US" sz="2800" b="1" dirty="0">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2" name="矩形 1"/>
              <p:cNvSpPr/>
              <p:nvPr/>
            </p:nvSpPr>
            <p:spPr>
              <a:xfrm>
                <a:off x="7851329" y="2509263"/>
                <a:ext cx="3209276" cy="7146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𝜃</m:t>
                          </m:r>
                        </m:e>
                        <m:sub>
                          <m:r>
                            <a:rPr lang="zh-CN" altLang="en-US" i="1">
                              <a:latin typeface="Cambria Math" panose="02040503050406030204" pitchFamily="18" charset="0"/>
                            </a:rPr>
                            <m:t>𝑘</m:t>
                          </m:r>
                          <m:r>
                            <a:rPr lang="zh-CN" altLang="en-US" i="0">
                              <a:latin typeface="Cambria Math" panose="02040503050406030204" pitchFamily="18" charset="0"/>
                            </a:rPr>
                            <m:t>+1</m:t>
                          </m:r>
                        </m:sub>
                        <m:sup>
                          <m:r>
                            <a:rPr lang="zh-CN" altLang="en-US" i="1">
                              <a:latin typeface="Cambria Math" panose="02040503050406030204" pitchFamily="18" charset="0"/>
                            </a:rPr>
                            <m:t>𝐺𝑁𝑆𝑆</m:t>
                          </m:r>
                        </m:sup>
                      </m:sSubSup>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a:rPr lang="zh-CN" altLang="en-US" i="1">
                              <a:latin typeface="Cambria Math" panose="02040503050406030204" pitchFamily="18" charset="0"/>
                            </a:rPr>
                            <m:t>𝑎𝑟𝑐𝑡𝑎𝑛</m:t>
                          </m:r>
                        </m:fName>
                        <m:e>
                          <m:d>
                            <m:dPr>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𝑁</m:t>
                                      </m:r>
                                    </m:e>
                                    <m:sub>
                                      <m:r>
                                        <a:rPr lang="zh-CN" altLang="en-US" i="1">
                                          <a:latin typeface="Cambria Math" panose="02040503050406030204" pitchFamily="18" charset="0"/>
                                        </a:rPr>
                                        <m:t>𝑘</m:t>
                                      </m:r>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𝑁</m:t>
                                      </m:r>
                                    </m:e>
                                    <m:sub>
                                      <m:r>
                                        <a:rPr lang="zh-CN" altLang="en-US" i="1">
                                          <a:latin typeface="Cambria Math" panose="02040503050406030204" pitchFamily="18" charset="0"/>
                                        </a:rPr>
                                        <m:t>𝑘</m:t>
                                      </m:r>
                                    </m:sub>
                                  </m:sSub>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𝐸</m:t>
                                      </m:r>
                                    </m:e>
                                    <m:sub>
                                      <m:r>
                                        <a:rPr lang="zh-CN" altLang="en-US" i="1">
                                          <a:latin typeface="Cambria Math" panose="02040503050406030204" pitchFamily="18" charset="0"/>
                                        </a:rPr>
                                        <m:t>𝑘</m:t>
                                      </m:r>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𝐸</m:t>
                                      </m:r>
                                    </m:e>
                                    <m:sub>
                                      <m:r>
                                        <a:rPr lang="zh-CN" altLang="en-US" i="1">
                                          <a:latin typeface="Cambria Math" panose="02040503050406030204" pitchFamily="18" charset="0"/>
                                        </a:rPr>
                                        <m:t>𝑘</m:t>
                                      </m:r>
                                    </m:sub>
                                  </m:sSub>
                                </m:den>
                              </m:f>
                            </m:e>
                          </m:d>
                        </m:e>
                      </m:func>
                    </m:oMath>
                  </m:oMathPara>
                </a14:m>
                <a:endParaRPr lang="zh-CN" altLang="en-US" dirty="0"/>
              </a:p>
            </p:txBody>
          </p:sp>
        </mc:Choice>
        <mc:Fallback xmlns="">
          <p:sp>
            <p:nvSpPr>
              <p:cNvPr id="2" name="矩形 1"/>
              <p:cNvSpPr>
                <a:spLocks noRot="1" noChangeAspect="1" noMove="1" noResize="1" noEditPoints="1" noAdjustHandles="1" noChangeArrowheads="1" noChangeShapeType="1" noTextEdit="1"/>
              </p:cNvSpPr>
              <p:nvPr/>
            </p:nvSpPr>
            <p:spPr>
              <a:xfrm>
                <a:off x="7851329" y="2509263"/>
                <a:ext cx="3209276" cy="714683"/>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7851329" y="4004474"/>
                <a:ext cx="2833276" cy="6406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𝑆𝐿</m:t>
                          </m:r>
                        </m:e>
                        <m:sub>
                          <m:r>
                            <a:rPr lang="zh-CN" altLang="en-US" i="1">
                              <a:latin typeface="Cambria Math" panose="02040503050406030204" pitchFamily="18" charset="0"/>
                            </a:rPr>
                            <m:t>𝑘</m:t>
                          </m:r>
                          <m:r>
                            <a:rPr lang="zh-CN" altLang="en-US" i="0">
                              <a:latin typeface="Cambria Math" panose="02040503050406030204" pitchFamily="18" charset="0"/>
                            </a:rPr>
                            <m:t>+1</m:t>
                          </m:r>
                        </m:sub>
                        <m:sup>
                          <m:r>
                            <a:rPr lang="zh-CN" altLang="en-US" i="1">
                              <a:latin typeface="Cambria Math" panose="02040503050406030204" pitchFamily="18" charset="0"/>
                            </a:rPr>
                            <m:t>𝐺𝑁𝑆𝑆</m:t>
                          </m:r>
                        </m:sup>
                      </m:sSubSup>
                      <m:r>
                        <a:rPr lang="zh-CN" altLang="en-US" i="0">
                          <a:latin typeface="Cambria Math" panose="02040503050406030204" pitchFamily="18" charset="0"/>
                        </a:rPr>
                        <m:t>=</m:t>
                      </m:r>
                      <m:sSub>
                        <m:sSubPr>
                          <m:ctrlPr>
                            <a:rPr lang="zh-CN" altLang="en-US" i="1">
                              <a:latin typeface="Cambria Math" panose="02040503050406030204" pitchFamily="18" charset="0"/>
                            </a:rPr>
                          </m:ctrlPr>
                        </m:sSubPr>
                        <m:e>
                          <m:d>
                            <m:dPr>
                              <m:begChr m:val="‖"/>
                              <m:endChr m:val="‖"/>
                              <m:ctrlPr>
                                <a:rPr lang="zh-CN" altLang="en-US" i="1">
                                  <a:latin typeface="Cambria Math" panose="02040503050406030204" pitchFamily="18" charset="0"/>
                                </a:rPr>
                              </m:ctrlPr>
                            </m:dPr>
                            <m:e>
                              <m:d>
                                <m:dPr>
                                  <m:begChr m:val="["/>
                                  <m:endChr m:val="]"/>
                                  <m:ctrlPr>
                                    <a:rPr lang="zh-CN" altLang="en-US" i="1">
                                      <a:latin typeface="Cambria Math" panose="02040503050406030204" pitchFamily="18" charset="0"/>
                                    </a:rPr>
                                  </m:ctrlPr>
                                </m:dPr>
                                <m:e>
                                  <m:m>
                                    <m:mPr>
                                      <m:mcs>
                                        <m:mc>
                                          <m:mcPr>
                                            <m:count m:val="1"/>
                                            <m:mcJc m:val="center"/>
                                          </m:mcPr>
                                        </m:mc>
                                      </m:mcs>
                                      <m:ctrlPr>
                                        <a:rPr lang="zh-CN" altLang="en-US" i="1">
                                          <a:latin typeface="Cambria Math" panose="02040503050406030204" pitchFamily="18" charset="0"/>
                                        </a:rPr>
                                      </m:ctrlPr>
                                    </m:mPr>
                                    <m:mr>
                                      <m:e>
                                        <m:sSub>
                                          <m:sSubPr>
                                            <m:ctrlPr>
                                              <a:rPr lang="zh-CN" altLang="en-US" i="1">
                                                <a:latin typeface="Cambria Math" panose="02040503050406030204" pitchFamily="18" charset="0"/>
                                              </a:rPr>
                                            </m:ctrlPr>
                                          </m:sSubPr>
                                          <m:e>
                                            <m:r>
                                              <a:rPr lang="zh-CN" altLang="en-US" i="1">
                                                <a:latin typeface="Cambria Math" panose="02040503050406030204" pitchFamily="18" charset="0"/>
                                              </a:rPr>
                                              <m:t>𝐸</m:t>
                                            </m:r>
                                          </m:e>
                                          <m:sub>
                                            <m:r>
                                              <a:rPr lang="zh-CN" altLang="en-US" i="1">
                                                <a:latin typeface="Cambria Math" panose="02040503050406030204" pitchFamily="18" charset="0"/>
                                              </a:rPr>
                                              <m:t>𝑘</m:t>
                                            </m:r>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𝐸</m:t>
                                            </m:r>
                                          </m:e>
                                          <m:sub>
                                            <m:r>
                                              <a:rPr lang="zh-CN" altLang="en-US" i="1">
                                                <a:latin typeface="Cambria Math" panose="02040503050406030204" pitchFamily="18" charset="0"/>
                                              </a:rPr>
                                              <m:t>𝑘</m:t>
                                            </m:r>
                                          </m:sub>
                                        </m:sSub>
                                      </m:e>
                                    </m:mr>
                                    <m:mr>
                                      <m:e>
                                        <m:sSub>
                                          <m:sSubPr>
                                            <m:ctrlPr>
                                              <a:rPr lang="zh-CN" altLang="en-US" i="1">
                                                <a:latin typeface="Cambria Math" panose="02040503050406030204" pitchFamily="18" charset="0"/>
                                              </a:rPr>
                                            </m:ctrlPr>
                                          </m:sSubPr>
                                          <m:e>
                                            <m:r>
                                              <a:rPr lang="zh-CN" altLang="en-US" i="1">
                                                <a:latin typeface="Cambria Math" panose="02040503050406030204" pitchFamily="18" charset="0"/>
                                              </a:rPr>
                                              <m:t>𝑁</m:t>
                                            </m:r>
                                          </m:e>
                                          <m:sub>
                                            <m:r>
                                              <a:rPr lang="zh-CN" altLang="en-US" i="1">
                                                <a:latin typeface="Cambria Math" panose="02040503050406030204" pitchFamily="18" charset="0"/>
                                              </a:rPr>
                                              <m:t>𝑘</m:t>
                                            </m:r>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𝑁</m:t>
                                            </m:r>
                                          </m:e>
                                          <m:sub>
                                            <m:r>
                                              <a:rPr lang="zh-CN" altLang="en-US" i="1">
                                                <a:latin typeface="Cambria Math" panose="02040503050406030204" pitchFamily="18" charset="0"/>
                                              </a:rPr>
                                              <m:t>𝑘</m:t>
                                            </m:r>
                                          </m:sub>
                                        </m:sSub>
                                      </m:e>
                                    </m:mr>
                                  </m:m>
                                </m:e>
                              </m:d>
                            </m:e>
                          </m:d>
                        </m:e>
                        <m:sub>
                          <m:r>
                            <a:rPr lang="zh-CN" altLang="en-US" i="0">
                              <a:latin typeface="Cambria Math" panose="02040503050406030204" pitchFamily="18" charset="0"/>
                            </a:rPr>
                            <m:t>2</m:t>
                          </m:r>
                        </m:sub>
                      </m:sSub>
                    </m:oMath>
                  </m:oMathPara>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7851329" y="4004474"/>
                <a:ext cx="2833276" cy="640688"/>
              </a:xfrm>
              <a:prstGeom prst="rect">
                <a:avLst/>
              </a:prstGeom>
              <a:blipFill rotWithShape="0">
                <a:blip r:embed="rId4"/>
                <a:stretch>
                  <a:fillRect/>
                </a:stretch>
              </a:blipFill>
            </p:spPr>
            <p:txBody>
              <a:bodyPr/>
              <a:lstStyle/>
              <a:p>
                <a:r>
                  <a:rPr lang="zh-CN" altLang="en-US">
                    <a:noFill/>
                  </a:rPr>
                  <a:t> </a:t>
                </a:r>
              </a:p>
            </p:txBody>
          </p:sp>
        </mc:Fallback>
      </mc:AlternateContent>
      <p:sp>
        <p:nvSpPr>
          <p:cNvPr id="8" name="矩形 7"/>
          <p:cNvSpPr/>
          <p:nvPr/>
        </p:nvSpPr>
        <p:spPr>
          <a:xfrm>
            <a:off x="597807" y="2311927"/>
            <a:ext cx="787395" cy="369332"/>
          </a:xfrm>
          <a:prstGeom prst="rect">
            <a:avLst/>
          </a:prstGeom>
        </p:spPr>
        <p:txBody>
          <a:bodyPr wrap="none">
            <a:spAutoFit/>
          </a:bodyPr>
          <a:lstStyle/>
          <a:p>
            <a:r>
              <a:rPr lang="en-US" altLang="zh-CN" b="1" kern="100" dirty="0">
                <a:latin typeface="Times New Roman" panose="02020603050405020304" pitchFamily="18" charset="0"/>
                <a:ea typeface="黑体" panose="02010609060101010101" pitchFamily="49" charset="-122"/>
                <a:cs typeface="黑体" panose="02010609060101010101" pitchFamily="49" charset="-122"/>
              </a:rPr>
              <a:t>GNSS</a:t>
            </a:r>
            <a:endParaRPr lang="zh-CN" altLang="en-US" dirty="0"/>
          </a:p>
        </p:txBody>
      </p:sp>
      <p:sp>
        <p:nvSpPr>
          <p:cNvPr id="9" name="矩形 8"/>
          <p:cNvSpPr/>
          <p:nvPr/>
        </p:nvSpPr>
        <p:spPr>
          <a:xfrm>
            <a:off x="616456" y="3830808"/>
            <a:ext cx="659155" cy="369332"/>
          </a:xfrm>
          <a:prstGeom prst="rect">
            <a:avLst/>
          </a:prstGeom>
        </p:spPr>
        <p:txBody>
          <a:bodyPr wrap="none">
            <a:spAutoFit/>
          </a:bodyPr>
          <a:lstStyle/>
          <a:p>
            <a:r>
              <a:rPr lang="en-US" altLang="zh-CN" b="1" kern="100" dirty="0">
                <a:latin typeface="Times New Roman" panose="02020603050405020304" pitchFamily="18" charset="0"/>
                <a:ea typeface="黑体" panose="02010609060101010101" pitchFamily="49" charset="-122"/>
                <a:cs typeface="黑体" panose="02010609060101010101" pitchFamily="49" charset="-122"/>
              </a:rPr>
              <a:t>PDR</a:t>
            </a:r>
            <a:endParaRPr lang="zh-CN" altLang="en-US" dirty="0"/>
          </a:p>
        </p:txBody>
      </p:sp>
      <p:sp>
        <p:nvSpPr>
          <p:cNvPr id="6" name="椭圆 5"/>
          <p:cNvSpPr/>
          <p:nvPr/>
        </p:nvSpPr>
        <p:spPr>
          <a:xfrm>
            <a:off x="1747105" y="4200140"/>
            <a:ext cx="90534" cy="860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flipV="1">
            <a:off x="1824381" y="3805010"/>
            <a:ext cx="1040720" cy="425834"/>
          </a:xfrm>
          <a:prstGeom prst="line">
            <a:avLst/>
          </a:prstGeom>
          <a:ln w="19050">
            <a:solidFill>
              <a:srgbClr val="0139A4"/>
            </a:solidFill>
          </a:ln>
        </p:spPr>
        <p:style>
          <a:lnRef idx="1">
            <a:schemeClr val="accent1"/>
          </a:lnRef>
          <a:fillRef idx="0">
            <a:schemeClr val="accent1"/>
          </a:fillRef>
          <a:effectRef idx="0">
            <a:schemeClr val="accent1"/>
          </a:effectRef>
          <a:fontRef idx="minor">
            <a:schemeClr val="tx1"/>
          </a:fontRef>
        </p:style>
      </p:cxnSp>
      <p:sp>
        <p:nvSpPr>
          <p:cNvPr id="18" name="椭圆 17"/>
          <p:cNvSpPr/>
          <p:nvPr/>
        </p:nvSpPr>
        <p:spPr>
          <a:xfrm>
            <a:off x="2865101" y="3745974"/>
            <a:ext cx="90534" cy="860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p:nvPr/>
        </p:nvCxnSpPr>
        <p:spPr>
          <a:xfrm>
            <a:off x="2942377" y="3788706"/>
            <a:ext cx="963444" cy="149270"/>
          </a:xfrm>
          <a:prstGeom prst="line">
            <a:avLst/>
          </a:prstGeom>
          <a:ln w="19050">
            <a:solidFill>
              <a:srgbClr val="0139A4"/>
            </a:solidFill>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3904896" y="3894963"/>
            <a:ext cx="90534" cy="860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p:cNvCxnSpPr/>
          <p:nvPr/>
        </p:nvCxnSpPr>
        <p:spPr>
          <a:xfrm>
            <a:off x="3983097" y="3944777"/>
            <a:ext cx="1192600" cy="409940"/>
          </a:xfrm>
          <a:prstGeom prst="line">
            <a:avLst/>
          </a:prstGeom>
          <a:ln w="19050">
            <a:solidFill>
              <a:srgbClr val="0139A4"/>
            </a:solidFill>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5163364" y="4329810"/>
            <a:ext cx="90534" cy="860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747105" y="2350132"/>
            <a:ext cx="90534" cy="860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2116788" y="2075854"/>
            <a:ext cx="90534" cy="860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2551355" y="1987573"/>
            <a:ext cx="90534" cy="860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2955635" y="2161880"/>
            <a:ext cx="90534" cy="860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3266578" y="2460718"/>
            <a:ext cx="90534" cy="860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3614690" y="2788274"/>
            <a:ext cx="90534" cy="860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3995430" y="2874300"/>
            <a:ext cx="90534" cy="860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4379990" y="2719458"/>
            <a:ext cx="90534" cy="860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4746656" y="2485623"/>
            <a:ext cx="90534" cy="860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5130430" y="2334917"/>
            <a:ext cx="90534" cy="860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1810693" y="2015900"/>
            <a:ext cx="3558012" cy="901244"/>
          </a:xfrm>
          <a:custGeom>
            <a:avLst/>
            <a:gdLst>
              <a:gd name="connsiteX0" fmla="*/ 0 w 3558012"/>
              <a:gd name="connsiteY0" fmla="*/ 374215 h 901244"/>
              <a:gd name="connsiteX1" fmla="*/ 344032 w 3558012"/>
              <a:gd name="connsiteY1" fmla="*/ 102611 h 901244"/>
              <a:gd name="connsiteX2" fmla="*/ 796705 w 3558012"/>
              <a:gd name="connsiteY2" fmla="*/ 3023 h 901244"/>
              <a:gd name="connsiteX3" fmla="*/ 1204111 w 3558012"/>
              <a:gd name="connsiteY3" fmla="*/ 202199 h 901244"/>
              <a:gd name="connsiteX4" fmla="*/ 1520982 w 3558012"/>
              <a:gd name="connsiteY4" fmla="*/ 491910 h 901244"/>
              <a:gd name="connsiteX5" fmla="*/ 1855960 w 3558012"/>
              <a:gd name="connsiteY5" fmla="*/ 808782 h 901244"/>
              <a:gd name="connsiteX6" fmla="*/ 2227153 w 3558012"/>
              <a:gd name="connsiteY6" fmla="*/ 899316 h 901244"/>
              <a:gd name="connsiteX7" fmla="*/ 2643612 w 3558012"/>
              <a:gd name="connsiteY7" fmla="*/ 745407 h 901244"/>
              <a:gd name="connsiteX8" fmla="*/ 2987644 w 3558012"/>
              <a:gd name="connsiteY8" fmla="*/ 500964 h 901244"/>
              <a:gd name="connsiteX9" fmla="*/ 3385996 w 3558012"/>
              <a:gd name="connsiteY9" fmla="*/ 356108 h 901244"/>
              <a:gd name="connsiteX10" fmla="*/ 3558012 w 3558012"/>
              <a:gd name="connsiteY10" fmla="*/ 392322 h 90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8012" h="901244">
                <a:moveTo>
                  <a:pt x="0" y="374215"/>
                </a:moveTo>
                <a:cubicBezTo>
                  <a:pt x="105624" y="269345"/>
                  <a:pt x="211248" y="164476"/>
                  <a:pt x="344032" y="102611"/>
                </a:cubicBezTo>
                <a:cubicBezTo>
                  <a:pt x="476816" y="40746"/>
                  <a:pt x="653359" y="-13575"/>
                  <a:pt x="796705" y="3023"/>
                </a:cubicBezTo>
                <a:cubicBezTo>
                  <a:pt x="940051" y="19621"/>
                  <a:pt x="1083398" y="120718"/>
                  <a:pt x="1204111" y="202199"/>
                </a:cubicBezTo>
                <a:cubicBezTo>
                  <a:pt x="1324824" y="283680"/>
                  <a:pt x="1412341" y="390813"/>
                  <a:pt x="1520982" y="491910"/>
                </a:cubicBezTo>
                <a:cubicBezTo>
                  <a:pt x="1629623" y="593007"/>
                  <a:pt x="1738265" y="740881"/>
                  <a:pt x="1855960" y="808782"/>
                </a:cubicBezTo>
                <a:cubicBezTo>
                  <a:pt x="1973655" y="876683"/>
                  <a:pt x="2095878" y="909878"/>
                  <a:pt x="2227153" y="899316"/>
                </a:cubicBezTo>
                <a:cubicBezTo>
                  <a:pt x="2358428" y="888754"/>
                  <a:pt x="2516864" y="811799"/>
                  <a:pt x="2643612" y="745407"/>
                </a:cubicBezTo>
                <a:cubicBezTo>
                  <a:pt x="2770361" y="679015"/>
                  <a:pt x="2863913" y="565847"/>
                  <a:pt x="2987644" y="500964"/>
                </a:cubicBezTo>
                <a:cubicBezTo>
                  <a:pt x="3111375" y="436081"/>
                  <a:pt x="3290935" y="374215"/>
                  <a:pt x="3385996" y="356108"/>
                </a:cubicBezTo>
                <a:cubicBezTo>
                  <a:pt x="3481057" y="338001"/>
                  <a:pt x="3558012" y="392322"/>
                  <a:pt x="3558012" y="392322"/>
                </a:cubicBez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箭头连接符 38"/>
          <p:cNvCxnSpPr/>
          <p:nvPr/>
        </p:nvCxnSpPr>
        <p:spPr>
          <a:xfrm flipV="1">
            <a:off x="1801426" y="3937976"/>
            <a:ext cx="0" cy="3346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V="1">
            <a:off x="2910366" y="3478005"/>
            <a:ext cx="0" cy="3346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flipV="1">
            <a:off x="3950013" y="3612295"/>
            <a:ext cx="0" cy="3346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弧形 39"/>
          <p:cNvSpPr/>
          <p:nvPr/>
        </p:nvSpPr>
        <p:spPr>
          <a:xfrm>
            <a:off x="1720158" y="4110273"/>
            <a:ext cx="171909" cy="162400"/>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4" name="弧形 43"/>
          <p:cNvSpPr/>
          <p:nvPr/>
        </p:nvSpPr>
        <p:spPr>
          <a:xfrm>
            <a:off x="2797878" y="3679684"/>
            <a:ext cx="222830" cy="24466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5" name="弧形 44"/>
          <p:cNvSpPr/>
          <p:nvPr/>
        </p:nvSpPr>
        <p:spPr>
          <a:xfrm>
            <a:off x="3834857" y="3841750"/>
            <a:ext cx="224055" cy="271603"/>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3" name="文本框 42"/>
              <p:cNvSpPr txBox="1"/>
              <p:nvPr/>
            </p:nvSpPr>
            <p:spPr>
              <a:xfrm>
                <a:off x="1784553" y="3830639"/>
                <a:ext cx="2427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𝜃</m:t>
                      </m:r>
                    </m:oMath>
                  </m:oMathPara>
                </a14:m>
                <a:endParaRPr lang="zh-CN" altLang="en-US" dirty="0"/>
              </a:p>
            </p:txBody>
          </p:sp>
        </mc:Choice>
        <mc:Fallback xmlns="">
          <p:sp>
            <p:nvSpPr>
              <p:cNvPr id="43" name="文本框 42"/>
              <p:cNvSpPr txBox="1">
                <a:spLocks noRot="1" noChangeAspect="1" noMove="1" noResize="1" noEditPoints="1" noAdjustHandles="1" noChangeArrowheads="1" noChangeShapeType="1" noTextEdit="1"/>
              </p:cNvSpPr>
              <p:nvPr/>
            </p:nvSpPr>
            <p:spPr>
              <a:xfrm>
                <a:off x="1784553" y="3830639"/>
                <a:ext cx="242720" cy="369332"/>
              </a:xfrm>
              <a:prstGeom prst="rect">
                <a:avLst/>
              </a:prstGeom>
              <a:blipFill rotWithShape="0">
                <a:blip r:embed="rId5"/>
                <a:stretch>
                  <a:fillRect r="-2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p:cNvSpPr txBox="1"/>
              <p:nvPr/>
            </p:nvSpPr>
            <p:spPr>
              <a:xfrm>
                <a:off x="2942377" y="3431252"/>
                <a:ext cx="2427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𝜃</m:t>
                      </m:r>
                    </m:oMath>
                  </m:oMathPara>
                </a14:m>
                <a:endParaRPr lang="zh-CN" altLang="en-US" dirty="0"/>
              </a:p>
            </p:txBody>
          </p:sp>
        </mc:Choice>
        <mc:Fallback xmlns="">
          <p:sp>
            <p:nvSpPr>
              <p:cNvPr id="47" name="文本框 46"/>
              <p:cNvSpPr txBox="1">
                <a:spLocks noRot="1" noChangeAspect="1" noMove="1" noResize="1" noEditPoints="1" noAdjustHandles="1" noChangeArrowheads="1" noChangeShapeType="1" noTextEdit="1"/>
              </p:cNvSpPr>
              <p:nvPr/>
            </p:nvSpPr>
            <p:spPr>
              <a:xfrm>
                <a:off x="2942377" y="3431252"/>
                <a:ext cx="242720" cy="369332"/>
              </a:xfrm>
              <a:prstGeom prst="rect">
                <a:avLst/>
              </a:prstGeom>
              <a:blipFill rotWithShape="0">
                <a:blip r:embed="rId6"/>
                <a:stretch>
                  <a:fillRect r="-256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p:cNvSpPr txBox="1"/>
              <p:nvPr/>
            </p:nvSpPr>
            <p:spPr>
              <a:xfrm>
                <a:off x="3910202" y="3582388"/>
                <a:ext cx="45375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𝜃</m:t>
                      </m:r>
                    </m:oMath>
                  </m:oMathPara>
                </a14:m>
                <a:endParaRPr lang="zh-CN" altLang="en-US" dirty="0"/>
              </a:p>
            </p:txBody>
          </p:sp>
        </mc:Choice>
        <mc:Fallback xmlns="">
          <p:sp>
            <p:nvSpPr>
              <p:cNvPr id="48" name="文本框 47"/>
              <p:cNvSpPr txBox="1">
                <a:spLocks noRot="1" noChangeAspect="1" noMove="1" noResize="1" noEditPoints="1" noAdjustHandles="1" noChangeArrowheads="1" noChangeShapeType="1" noTextEdit="1"/>
              </p:cNvSpPr>
              <p:nvPr/>
            </p:nvSpPr>
            <p:spPr>
              <a:xfrm>
                <a:off x="3910202" y="3582388"/>
                <a:ext cx="453755" cy="369332"/>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2188138" y="3951720"/>
                <a:ext cx="45375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𝑆𝐿</m:t>
                      </m:r>
                    </m:oMath>
                  </m:oMathPara>
                </a14:m>
                <a:endParaRPr lang="zh-CN" altLang="en-US" dirty="0"/>
              </a:p>
            </p:txBody>
          </p:sp>
        </mc:Choice>
        <mc:Fallback xmlns="">
          <p:sp>
            <p:nvSpPr>
              <p:cNvPr id="49" name="文本框 48"/>
              <p:cNvSpPr txBox="1">
                <a:spLocks noRot="1" noChangeAspect="1" noMove="1" noResize="1" noEditPoints="1" noAdjustHandles="1" noChangeArrowheads="1" noChangeShapeType="1" noTextEdit="1"/>
              </p:cNvSpPr>
              <p:nvPr/>
            </p:nvSpPr>
            <p:spPr>
              <a:xfrm>
                <a:off x="2188138" y="3951720"/>
                <a:ext cx="453755" cy="369332"/>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p:cNvSpPr txBox="1"/>
              <p:nvPr/>
            </p:nvSpPr>
            <p:spPr>
              <a:xfrm>
                <a:off x="3166012" y="3840999"/>
                <a:ext cx="45375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𝑆𝐿</m:t>
                      </m:r>
                    </m:oMath>
                  </m:oMathPara>
                </a14:m>
                <a:endParaRPr lang="zh-CN" altLang="en-US" dirty="0"/>
              </a:p>
            </p:txBody>
          </p:sp>
        </mc:Choice>
        <mc:Fallback xmlns="">
          <p:sp>
            <p:nvSpPr>
              <p:cNvPr id="50" name="文本框 49"/>
              <p:cNvSpPr txBox="1">
                <a:spLocks noRot="1" noChangeAspect="1" noMove="1" noResize="1" noEditPoints="1" noAdjustHandles="1" noChangeArrowheads="1" noChangeShapeType="1" noTextEdit="1"/>
              </p:cNvSpPr>
              <p:nvPr/>
            </p:nvSpPr>
            <p:spPr>
              <a:xfrm>
                <a:off x="3166012" y="3840999"/>
                <a:ext cx="453755" cy="369332"/>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p:cNvSpPr txBox="1"/>
              <p:nvPr/>
            </p:nvSpPr>
            <p:spPr>
              <a:xfrm>
                <a:off x="4235727" y="4170051"/>
                <a:ext cx="45375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𝑆𝐿</m:t>
                      </m:r>
                    </m:oMath>
                  </m:oMathPara>
                </a14:m>
                <a:endParaRPr lang="zh-CN" altLang="en-US" dirty="0"/>
              </a:p>
            </p:txBody>
          </p:sp>
        </mc:Choice>
        <mc:Fallback xmlns="">
          <p:sp>
            <p:nvSpPr>
              <p:cNvPr id="51" name="文本框 50"/>
              <p:cNvSpPr txBox="1">
                <a:spLocks noRot="1" noChangeAspect="1" noMove="1" noResize="1" noEditPoints="1" noAdjustHandles="1" noChangeArrowheads="1" noChangeShapeType="1" noTextEdit="1"/>
              </p:cNvSpPr>
              <p:nvPr/>
            </p:nvSpPr>
            <p:spPr>
              <a:xfrm>
                <a:off x="4235727" y="4170051"/>
                <a:ext cx="453755" cy="369332"/>
              </a:xfrm>
              <a:prstGeom prst="rect">
                <a:avLst/>
              </a:prstGeom>
              <a:blipFill rotWithShape="0">
                <a:blip r:embed="rId10"/>
                <a:stretch>
                  <a:fillRect/>
                </a:stretch>
              </a:blipFill>
            </p:spPr>
            <p:txBody>
              <a:bodyPr/>
              <a:lstStyle/>
              <a:p>
                <a:r>
                  <a:rPr lang="zh-CN" altLang="en-US">
                    <a:noFill/>
                  </a:rPr>
                  <a:t> </a:t>
                </a:r>
              </a:p>
            </p:txBody>
          </p:sp>
        </mc:Fallback>
      </mc:AlternateContent>
      <p:sp>
        <p:nvSpPr>
          <p:cNvPr id="52" name="矩形 51"/>
          <p:cNvSpPr/>
          <p:nvPr/>
        </p:nvSpPr>
        <p:spPr>
          <a:xfrm>
            <a:off x="403706" y="2797006"/>
            <a:ext cx="1547503" cy="523220"/>
          </a:xfrm>
          <a:prstGeom prst="rect">
            <a:avLst/>
          </a:prstGeom>
        </p:spPr>
        <p:txBody>
          <a:bodyPr wrap="square">
            <a:spAutoFit/>
          </a:bodyPr>
          <a:lstStyle/>
          <a:p>
            <a:r>
              <a:rPr lang="en-US" altLang="zh-CN" sz="1400" dirty="0">
                <a:solidFill>
                  <a:srgbClr val="FF0000"/>
                </a:solidFill>
              </a:rPr>
              <a:t>Output with Fixed Frequency</a:t>
            </a:r>
            <a:endParaRPr lang="zh-CN" altLang="en-US" sz="1400" dirty="0">
              <a:solidFill>
                <a:srgbClr val="FF0000"/>
              </a:solidFill>
            </a:endParaRPr>
          </a:p>
        </p:txBody>
      </p:sp>
      <mc:AlternateContent xmlns:mc="http://schemas.openxmlformats.org/markup-compatibility/2006" xmlns:a14="http://schemas.microsoft.com/office/drawing/2010/main">
        <mc:Choice Requires="a14">
          <p:sp>
            <p:nvSpPr>
              <p:cNvPr id="54" name="文本框 53"/>
              <p:cNvSpPr txBox="1"/>
              <p:nvPr/>
            </p:nvSpPr>
            <p:spPr>
              <a:xfrm>
                <a:off x="3320540" y="1845394"/>
                <a:ext cx="16018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𝐸</m:t>
                          </m:r>
                        </m:e>
                        <m:sub>
                          <m:r>
                            <a:rPr lang="zh-CN" altLang="en-US" i="1">
                              <a:latin typeface="Cambria Math" panose="02040503050406030204" pitchFamily="18" charset="0"/>
                            </a:rPr>
                            <m:t>𝑘</m:t>
                          </m:r>
                          <m:r>
                            <a:rPr lang="zh-CN" altLang="en-US">
                              <a:latin typeface="Cambria Math" panose="02040503050406030204" pitchFamily="18" charset="0"/>
                            </a:rPr>
                            <m:t>+1</m:t>
                          </m:r>
                        </m:sub>
                      </m:sSub>
                      <m:r>
                        <a:rPr lang="en-US" altLang="zh-CN" b="0" i="1" smtClean="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𝑁</m:t>
                          </m:r>
                        </m:e>
                        <m:sub>
                          <m:r>
                            <a:rPr lang="zh-CN" altLang="en-US" i="1">
                              <a:latin typeface="Cambria Math" panose="02040503050406030204" pitchFamily="18" charset="0"/>
                            </a:rPr>
                            <m:t>𝑘</m:t>
                          </m:r>
                          <m:r>
                            <a:rPr lang="zh-CN" altLang="en-US">
                              <a:latin typeface="Cambria Math" panose="02040503050406030204" pitchFamily="18" charset="0"/>
                            </a:rPr>
                            <m:t>+1</m:t>
                          </m:r>
                        </m:sub>
                      </m:sSub>
                      <m:r>
                        <a:rPr lang="en-US" altLang="zh-CN" b="0" i="1" smtClean="0">
                          <a:latin typeface="Cambria Math" panose="02040503050406030204" pitchFamily="18" charset="0"/>
                        </a:rPr>
                        <m:t>)</m:t>
                      </m:r>
                    </m:oMath>
                  </m:oMathPara>
                </a14:m>
                <a:endParaRPr lang="zh-CN" altLang="en-US" dirty="0"/>
              </a:p>
            </p:txBody>
          </p:sp>
        </mc:Choice>
        <mc:Fallback xmlns="">
          <p:sp>
            <p:nvSpPr>
              <p:cNvPr id="54" name="文本框 53"/>
              <p:cNvSpPr txBox="1">
                <a:spLocks noRot="1" noChangeAspect="1" noMove="1" noResize="1" noEditPoints="1" noAdjustHandles="1" noChangeArrowheads="1" noChangeShapeType="1" noTextEdit="1"/>
              </p:cNvSpPr>
              <p:nvPr/>
            </p:nvSpPr>
            <p:spPr>
              <a:xfrm>
                <a:off x="3320540" y="1845394"/>
                <a:ext cx="1601865" cy="369332"/>
              </a:xfrm>
              <a:prstGeom prst="rect">
                <a:avLst/>
              </a:prstGeom>
              <a:blipFill rotWithShape="0">
                <a:blip r:embed="rId11"/>
                <a:stretch>
                  <a:fillRect b="-16667"/>
                </a:stretch>
              </a:blipFill>
            </p:spPr>
            <p:txBody>
              <a:bodyPr/>
              <a:lstStyle/>
              <a:p>
                <a:r>
                  <a:rPr lang="zh-CN" altLang="en-US">
                    <a:noFill/>
                  </a:rPr>
                  <a:t> </a:t>
                </a:r>
              </a:p>
            </p:txBody>
          </p:sp>
        </mc:Fallback>
      </mc:AlternateContent>
      <p:cxnSp>
        <p:nvCxnSpPr>
          <p:cNvPr id="55" name="直接箭头连接符 54"/>
          <p:cNvCxnSpPr/>
          <p:nvPr/>
        </p:nvCxnSpPr>
        <p:spPr>
          <a:xfrm flipH="1">
            <a:off x="3406504" y="2299085"/>
            <a:ext cx="253453" cy="173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文本框 56"/>
              <p:cNvSpPr txBox="1"/>
              <p:nvPr/>
            </p:nvSpPr>
            <p:spPr>
              <a:xfrm>
                <a:off x="1821139" y="2356928"/>
                <a:ext cx="160186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𝐸</m:t>
                          </m:r>
                        </m:e>
                        <m:sub>
                          <m:r>
                            <a:rPr lang="zh-CN" altLang="en-US" i="1">
                              <a:latin typeface="Cambria Math" panose="02040503050406030204" pitchFamily="18" charset="0"/>
                            </a:rPr>
                            <m:t>𝑘</m:t>
                          </m:r>
                        </m:sub>
                      </m:sSub>
                      <m:r>
                        <a:rPr lang="en-US" altLang="zh-CN" b="0" i="1" smtClean="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𝑁</m:t>
                          </m:r>
                        </m:e>
                        <m:sub>
                          <m:r>
                            <a:rPr lang="zh-CN" altLang="en-US" i="1">
                              <a:latin typeface="Cambria Math" panose="02040503050406030204" pitchFamily="18" charset="0"/>
                            </a:rPr>
                            <m:t>𝑘</m:t>
                          </m:r>
                        </m:sub>
                      </m:sSub>
                      <m:r>
                        <a:rPr lang="en-US" altLang="zh-CN" b="0" i="1" smtClean="0">
                          <a:latin typeface="Cambria Math" panose="02040503050406030204" pitchFamily="18" charset="0"/>
                        </a:rPr>
                        <m:t>)</m:t>
                      </m:r>
                    </m:oMath>
                  </m:oMathPara>
                </a14:m>
                <a:endParaRPr lang="zh-CN" altLang="en-US" dirty="0"/>
              </a:p>
            </p:txBody>
          </p:sp>
        </mc:Choice>
        <mc:Fallback xmlns="">
          <p:sp>
            <p:nvSpPr>
              <p:cNvPr id="57" name="文本框 56"/>
              <p:cNvSpPr txBox="1">
                <a:spLocks noRot="1" noChangeAspect="1" noMove="1" noResize="1" noEditPoints="1" noAdjustHandles="1" noChangeArrowheads="1" noChangeShapeType="1" noTextEdit="1"/>
              </p:cNvSpPr>
              <p:nvPr/>
            </p:nvSpPr>
            <p:spPr>
              <a:xfrm>
                <a:off x="1821139" y="2356928"/>
                <a:ext cx="1601865" cy="369332"/>
              </a:xfrm>
              <a:prstGeom prst="rect">
                <a:avLst/>
              </a:prstGeom>
              <a:blipFill rotWithShape="0">
                <a:blip r:embed="rId12"/>
                <a:stretch>
                  <a:fillRect b="-16667"/>
                </a:stretch>
              </a:blipFill>
            </p:spPr>
            <p:txBody>
              <a:bodyPr/>
              <a:lstStyle/>
              <a:p>
                <a:r>
                  <a:rPr lang="zh-CN" altLang="en-US">
                    <a:noFill/>
                  </a:rPr>
                  <a:t> </a:t>
                </a:r>
              </a:p>
            </p:txBody>
          </p:sp>
        </mc:Fallback>
      </mc:AlternateContent>
      <p:cxnSp>
        <p:nvCxnSpPr>
          <p:cNvPr id="58" name="直接箭头连接符 57"/>
          <p:cNvCxnSpPr>
            <a:stCxn id="57" idx="0"/>
          </p:cNvCxnSpPr>
          <p:nvPr/>
        </p:nvCxnSpPr>
        <p:spPr>
          <a:xfrm flipV="1">
            <a:off x="2622072" y="2255141"/>
            <a:ext cx="310823" cy="101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矩形 60"/>
          <p:cNvSpPr/>
          <p:nvPr/>
        </p:nvSpPr>
        <p:spPr>
          <a:xfrm>
            <a:off x="7006982" y="1980800"/>
            <a:ext cx="1678665" cy="369332"/>
          </a:xfrm>
          <a:prstGeom prst="rect">
            <a:avLst/>
          </a:prstGeom>
        </p:spPr>
        <p:txBody>
          <a:bodyPr wrap="none">
            <a:spAutoFit/>
          </a:bodyPr>
          <a:lstStyle/>
          <a:p>
            <a:r>
              <a:rPr lang="en-US" altLang="zh-CN" b="1" kern="100" dirty="0">
                <a:latin typeface="Times New Roman" panose="02020603050405020304" pitchFamily="18" charset="0"/>
                <a:ea typeface="黑体" panose="02010609060101010101" pitchFamily="49" charset="-122"/>
                <a:cs typeface="黑体" panose="02010609060101010101" pitchFamily="49" charset="-122"/>
              </a:rPr>
              <a:t>GNSS</a:t>
            </a:r>
            <a:r>
              <a:rPr lang="zh-CN" altLang="en-US" b="1" kern="100" dirty="0">
                <a:latin typeface="Times New Roman" panose="02020603050405020304" pitchFamily="18" charset="0"/>
                <a:ea typeface="黑体" panose="02010609060101010101" pitchFamily="49" charset="-122"/>
                <a:cs typeface="黑体" panose="02010609060101010101" pitchFamily="49" charset="-122"/>
              </a:rPr>
              <a:t> </a:t>
            </a:r>
            <a:r>
              <a:rPr lang="en-US" altLang="zh-CN" b="1" kern="100" dirty="0">
                <a:latin typeface="Times New Roman" panose="02020603050405020304" pitchFamily="18" charset="0"/>
                <a:ea typeface="黑体" panose="02010609060101010101" pitchFamily="49" charset="-122"/>
                <a:cs typeface="黑体" panose="02010609060101010101" pitchFamily="49" charset="-122"/>
              </a:rPr>
              <a:t>Heading</a:t>
            </a:r>
            <a:endParaRPr lang="zh-CN" altLang="en-US" dirty="0"/>
          </a:p>
        </p:txBody>
      </p:sp>
      <p:sp>
        <p:nvSpPr>
          <p:cNvPr id="62" name="矩形 61"/>
          <p:cNvSpPr/>
          <p:nvPr/>
        </p:nvSpPr>
        <p:spPr>
          <a:xfrm>
            <a:off x="7006982" y="3500579"/>
            <a:ext cx="2210862" cy="369332"/>
          </a:xfrm>
          <a:prstGeom prst="rect">
            <a:avLst/>
          </a:prstGeom>
        </p:spPr>
        <p:txBody>
          <a:bodyPr wrap="none">
            <a:spAutoFit/>
          </a:bodyPr>
          <a:lstStyle/>
          <a:p>
            <a:r>
              <a:rPr lang="en-US" altLang="zh-CN" b="1" kern="100" dirty="0">
                <a:latin typeface="Times New Roman" panose="02020603050405020304" pitchFamily="18" charset="0"/>
                <a:ea typeface="黑体" panose="02010609060101010101" pitchFamily="49" charset="-122"/>
                <a:cs typeface="黑体" panose="02010609060101010101" pitchFamily="49" charset="-122"/>
              </a:rPr>
              <a:t>GNSS</a:t>
            </a:r>
            <a:r>
              <a:rPr lang="zh-CN" altLang="en-US" b="1" kern="100" dirty="0">
                <a:latin typeface="Times New Roman" panose="02020603050405020304" pitchFamily="18" charset="0"/>
                <a:ea typeface="黑体" panose="02010609060101010101" pitchFamily="49" charset="-122"/>
                <a:cs typeface="黑体" panose="02010609060101010101" pitchFamily="49" charset="-122"/>
              </a:rPr>
              <a:t> </a:t>
            </a:r>
            <a:r>
              <a:rPr lang="en-US" altLang="zh-CN" b="1" kern="100" dirty="0">
                <a:latin typeface="Times New Roman" panose="02020603050405020304" pitchFamily="18" charset="0"/>
                <a:ea typeface="黑体" panose="02010609060101010101" pitchFamily="49" charset="-122"/>
                <a:cs typeface="黑体" panose="02010609060101010101" pitchFamily="49" charset="-122"/>
              </a:rPr>
              <a:t>Stride Length</a:t>
            </a:r>
            <a:endParaRPr lang="zh-CN" altLang="en-US" dirty="0"/>
          </a:p>
        </p:txBody>
      </p:sp>
      <p:sp>
        <p:nvSpPr>
          <p:cNvPr id="60" name="右箭头 59"/>
          <p:cNvSpPr/>
          <p:nvPr/>
        </p:nvSpPr>
        <p:spPr>
          <a:xfrm>
            <a:off x="5795476" y="2917144"/>
            <a:ext cx="774027" cy="646718"/>
          </a:xfrm>
          <a:prstGeom prst="rightArrow">
            <a:avLst>
              <a:gd name="adj1" fmla="val 50000"/>
              <a:gd name="adj2" fmla="val 428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403694" y="4225600"/>
            <a:ext cx="1547503" cy="738664"/>
          </a:xfrm>
          <a:prstGeom prst="rect">
            <a:avLst/>
          </a:prstGeom>
        </p:spPr>
        <p:txBody>
          <a:bodyPr wrap="square">
            <a:spAutoFit/>
          </a:bodyPr>
          <a:lstStyle/>
          <a:p>
            <a:r>
              <a:rPr lang="en-US" altLang="zh-CN" sz="1400" dirty="0">
                <a:solidFill>
                  <a:srgbClr val="FF0000"/>
                </a:solidFill>
              </a:rPr>
              <a:t>Output with Non-Fixed Frequency</a:t>
            </a:r>
            <a:endParaRPr lang="zh-CN" altLang="en-US" sz="1400" dirty="0">
              <a:solidFill>
                <a:srgbClr val="FF0000"/>
              </a:solidFill>
            </a:endParaRPr>
          </a:p>
        </p:txBody>
      </p:sp>
    </p:spTree>
    <p:extLst>
      <p:ext uri="{BB962C8B-B14F-4D97-AF65-F5344CB8AC3E}">
        <p14:creationId xmlns:p14="http://schemas.microsoft.com/office/powerpoint/2010/main" val="92497140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1160</TotalTime>
  <Words>936</Words>
  <Application>Microsoft Office PowerPoint</Application>
  <PresentationFormat>宽屏</PresentationFormat>
  <Paragraphs>149</Paragraphs>
  <Slides>20</Slides>
  <Notes>6</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20</vt:i4>
      </vt:variant>
    </vt:vector>
  </HeadingPairs>
  <TitlesOfParts>
    <vt:vector size="31" baseType="lpstr">
      <vt:lpstr>等线</vt:lpstr>
      <vt:lpstr>等线 Light</vt:lpstr>
      <vt:lpstr>微软雅黑</vt:lpstr>
      <vt:lpstr>Arial</vt:lpstr>
      <vt:lpstr>Arial Black</vt:lpstr>
      <vt:lpstr>Calibri</vt:lpstr>
      <vt:lpstr>Cambria Math</vt:lpstr>
      <vt:lpstr>Times New Roman</vt:lpstr>
      <vt:lpstr>Wingdings</vt:lpstr>
      <vt:lpstr>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dc:creator>
  <cp:lastModifiedBy>WU ZIDA</cp:lastModifiedBy>
  <cp:revision>121</cp:revision>
  <dcterms:created xsi:type="dcterms:W3CDTF">2018-07-19T06:32:43Z</dcterms:created>
  <dcterms:modified xsi:type="dcterms:W3CDTF">2019-08-18T05:03:36Z</dcterms:modified>
</cp:coreProperties>
</file>